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37" r:id="rId1"/>
  </p:sldMasterIdLst>
  <p:notesMasterIdLst>
    <p:notesMasterId r:id="rId29"/>
  </p:notesMasterIdLst>
  <p:sldIdLst>
    <p:sldId id="292" r:id="rId2"/>
    <p:sldId id="275" r:id="rId3"/>
    <p:sldId id="276" r:id="rId4"/>
    <p:sldId id="307" r:id="rId5"/>
    <p:sldId id="308" r:id="rId6"/>
    <p:sldId id="310" r:id="rId7"/>
    <p:sldId id="309" r:id="rId8"/>
    <p:sldId id="306" r:id="rId9"/>
    <p:sldId id="302" r:id="rId10"/>
    <p:sldId id="297" r:id="rId11"/>
    <p:sldId id="303" r:id="rId12"/>
    <p:sldId id="285" r:id="rId13"/>
    <p:sldId id="305" r:id="rId14"/>
    <p:sldId id="295" r:id="rId15"/>
    <p:sldId id="304" r:id="rId16"/>
    <p:sldId id="312" r:id="rId17"/>
    <p:sldId id="313" r:id="rId18"/>
    <p:sldId id="314" r:id="rId19"/>
    <p:sldId id="315" r:id="rId20"/>
    <p:sldId id="316" r:id="rId21"/>
    <p:sldId id="317" r:id="rId22"/>
    <p:sldId id="318" r:id="rId23"/>
    <p:sldId id="319" r:id="rId24"/>
    <p:sldId id="320" r:id="rId25"/>
    <p:sldId id="298" r:id="rId26"/>
    <p:sldId id="288" r:id="rId27"/>
    <p:sldId id="289" r:id="rId2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7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805"/>
    <p:restoredTop sz="75484"/>
  </p:normalViewPr>
  <p:slideViewPr>
    <p:cSldViewPr snapToGrid="0">
      <p:cViewPr varScale="1">
        <p:scale>
          <a:sx n="86" d="100"/>
          <a:sy n="86" d="100"/>
        </p:scale>
        <p:origin x="232" y="8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7.jpg>
</file>

<file path=ppt/media/image38.png>
</file>

<file path=ppt/media/image39.jpg>
</file>

<file path=ppt/media/image4.png>
</file>

<file path=ppt/media/image40.jpeg>
</file>

<file path=ppt/media/image5.jpe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CA72872-55E9-364B-9699-335466593FFE}" type="datetimeFigureOut">
              <a:rPr lang="en-US" smtClean="0"/>
              <a:t>1/8/24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313E8D-88F5-BF46-9F92-10893FB15FE1}" type="slidenum">
              <a:rPr lang="en-US" smtClean="0"/>
              <a:t>‹#›</a:t>
            </a:fld>
            <a:endParaRPr lang="en-US"/>
          </a:p>
        </p:txBody>
      </p:sp>
    </p:spTree>
    <p:extLst>
      <p:ext uri="{BB962C8B-B14F-4D97-AF65-F5344CB8AC3E}">
        <p14:creationId xmlns:p14="http://schemas.microsoft.com/office/powerpoint/2010/main" val="25409885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my name is Leticia Salazar and I will be presenting my capstone project for Data 698 – Using Machine Learning Algorithms to Predict the likelihood of Polycystic Ovarian Syndrome based on Demographic, Clinical and Lifestyle Factors.</a:t>
            </a: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a:t>
            </a:fld>
            <a:endParaRPr lang="zh-CN" altLang="en-US"/>
          </a:p>
        </p:txBody>
      </p:sp>
    </p:spTree>
    <p:extLst>
      <p:ext uri="{BB962C8B-B14F-4D97-AF65-F5344CB8AC3E}">
        <p14:creationId xmlns:p14="http://schemas.microsoft.com/office/powerpoint/2010/main" val="23007934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Ubuntu" panose="020F0502020204030204" pitchFamily="34" charset="0"/>
              </a:rPr>
              <a:t>Upon analyzing the variable distribution, my initial observation indicates that the variables follow a right-skewed distribution. Although the </a:t>
            </a:r>
            <a:r>
              <a:rPr lang="en-US" dirty="0" err="1"/>
              <a:t>SI..No</a:t>
            </a:r>
            <a:r>
              <a:rPr lang="en-US" b="0" i="0" dirty="0">
                <a:solidFill>
                  <a:srgbClr val="333333"/>
                </a:solidFill>
                <a:effectLst/>
                <a:latin typeface="Ubuntu" panose="020F0502020204030204" pitchFamily="34" charset="0"/>
              </a:rPr>
              <a:t> variable exhibits a unimodal distribution, it lacks significance and will be eliminated upon merging both datasets.</a:t>
            </a:r>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10</a:t>
            </a:fld>
            <a:endParaRPr lang="zh-CN" altLang="en-US"/>
          </a:p>
        </p:txBody>
      </p:sp>
    </p:spTree>
    <p:extLst>
      <p:ext uri="{BB962C8B-B14F-4D97-AF65-F5344CB8AC3E}">
        <p14:creationId xmlns:p14="http://schemas.microsoft.com/office/powerpoint/2010/main" val="16976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33333"/>
                </a:solidFill>
                <a:effectLst/>
                <a:latin typeface="Ubuntu" panose="020B0504030602030204" pitchFamily="34" charset="0"/>
              </a:rPr>
              <a:t>The second dataset had a small distinct pattern where some of  variables were right or left skewed. Similar to the first dataset, </a:t>
            </a:r>
            <a:r>
              <a:rPr lang="en-US" dirty="0" err="1"/>
              <a:t>SI..No</a:t>
            </a:r>
            <a:r>
              <a:rPr lang="en-US" b="0" i="0" dirty="0">
                <a:solidFill>
                  <a:srgbClr val="333333"/>
                </a:solidFill>
                <a:effectLst/>
                <a:latin typeface="Ubuntu" panose="020B0504030602030204" pitchFamily="34" charset="0"/>
              </a:rPr>
              <a:t> and </a:t>
            </a:r>
            <a:r>
              <a:rPr lang="en-US" dirty="0" err="1"/>
              <a:t>Patient.File.No</a:t>
            </a:r>
            <a:r>
              <a:rPr lang="en-US" dirty="0"/>
              <a:t>.</a:t>
            </a:r>
            <a:r>
              <a:rPr lang="en-US" b="0" i="0" dirty="0">
                <a:solidFill>
                  <a:srgbClr val="333333"/>
                </a:solidFill>
                <a:effectLst/>
                <a:latin typeface="Ubuntu" panose="020B0504030602030204" pitchFamily="34" charset="0"/>
              </a:rPr>
              <a:t> has a </a:t>
            </a:r>
            <a:r>
              <a:rPr lang="en-US" b="0" i="0" dirty="0" err="1">
                <a:solidFill>
                  <a:srgbClr val="333333"/>
                </a:solidFill>
                <a:effectLst/>
                <a:latin typeface="Ubuntu" panose="020B0504030602030204" pitchFamily="34" charset="0"/>
              </a:rPr>
              <a:t>unimodel</a:t>
            </a:r>
            <a:r>
              <a:rPr lang="en-US" b="0" i="0" dirty="0">
                <a:solidFill>
                  <a:srgbClr val="333333"/>
                </a:solidFill>
                <a:effectLst/>
                <a:latin typeface="Ubuntu" panose="020B0504030602030204" pitchFamily="34" charset="0"/>
              </a:rPr>
              <a:t> distribution but plays no significant role in my analysis.</a:t>
            </a:r>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11</a:t>
            </a:fld>
            <a:endParaRPr lang="zh-CN" altLang="en-US"/>
          </a:p>
        </p:txBody>
      </p:sp>
    </p:spTree>
    <p:extLst>
      <p:ext uri="{BB962C8B-B14F-4D97-AF65-F5344CB8AC3E}">
        <p14:creationId xmlns:p14="http://schemas.microsoft.com/office/powerpoint/2010/main" val="236144099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LMRoman10-Regular-Identity-H"/>
              </a:rPr>
              <a:t>Upon importing the data into R, I conducted an assessment to gain a comprehensive understanding of the dataset. The exploration revealed a necessity for substantial data preparation before commencing model construction. Utilizing the </a:t>
            </a:r>
            <a:r>
              <a:rPr lang="en-US" sz="1800" dirty="0" err="1">
                <a:effectLst/>
                <a:latin typeface="LMMono10-Regular-Identity-H"/>
              </a:rPr>
              <a:t>skimr</a:t>
            </a:r>
            <a:r>
              <a:rPr lang="en-US" sz="1800" dirty="0">
                <a:effectLst/>
                <a:latin typeface="LMMono10-Regular-Identity-H"/>
              </a:rPr>
              <a:t> </a:t>
            </a:r>
            <a:r>
              <a:rPr lang="en-US" sz="1800" dirty="0">
                <a:effectLst/>
                <a:latin typeface="LMRoman10-Regular-Identity-H"/>
              </a:rPr>
              <a:t>library, I generated concise summaries for both datasets, which indicated the presence of character and numeric column types without any missing values. Employing the </a:t>
            </a:r>
            <a:r>
              <a:rPr lang="en-US" sz="1800" dirty="0">
                <a:effectLst/>
                <a:latin typeface="LMMono10-Regular-Identity-H"/>
              </a:rPr>
              <a:t>Data Explorer </a:t>
            </a:r>
            <a:r>
              <a:rPr lang="en-US" sz="1800" dirty="0">
                <a:effectLst/>
                <a:latin typeface="LMRoman10-Regular-Identity-H"/>
              </a:rPr>
              <a:t>library, histograms were created to examine the distribution of variables in both datasets. However, these distributions did not display any discernible patterns or distinct shapes. </a:t>
            </a:r>
          </a:p>
          <a:p>
            <a:endParaRPr lang="en-US" sz="1800" dirty="0">
              <a:effectLst/>
              <a:latin typeface="LMRoman10-Regular-Identity-H"/>
            </a:endParaRPr>
          </a:p>
          <a:p>
            <a:endParaRPr lang="en-US" sz="2800" dirty="0"/>
          </a:p>
          <a:p>
            <a:r>
              <a:rPr lang="en-US" sz="1800" dirty="0">
                <a:effectLst/>
                <a:latin typeface="LMRoman10-Regular-Identity-H"/>
              </a:rPr>
              <a:t>The data preparation phase involved standardizing the </a:t>
            </a:r>
            <a:r>
              <a:rPr lang="en-US" sz="1800" dirty="0" err="1">
                <a:effectLst/>
                <a:latin typeface="LMMono10-Regular-Identity-H"/>
              </a:rPr>
              <a:t>pcos</a:t>
            </a:r>
            <a:r>
              <a:rPr lang="en-US" sz="1800" dirty="0">
                <a:effectLst/>
                <a:latin typeface="LMMono10-Regular-Identity-H"/>
              </a:rPr>
              <a:t> </a:t>
            </a:r>
            <a:r>
              <a:rPr lang="en-US" sz="1800" dirty="0">
                <a:effectLst/>
                <a:latin typeface="LMRoman10-Regular-Identity-H"/>
              </a:rPr>
              <a:t>and </a:t>
            </a:r>
            <a:r>
              <a:rPr lang="en-US" sz="1800" dirty="0">
                <a:effectLst/>
                <a:latin typeface="LMMono10-Regular-Identity-H"/>
              </a:rPr>
              <a:t>pcos2 </a:t>
            </a:r>
            <a:r>
              <a:rPr lang="en-US" sz="1800" dirty="0">
                <a:effectLst/>
                <a:latin typeface="LMRoman10-Regular-Identity-H"/>
              </a:rPr>
              <a:t>datasets as numeric due to variations in variable classes. While confirming the absence of missing data, it was identified that </a:t>
            </a:r>
            <a:r>
              <a:rPr lang="en-US" sz="1800" dirty="0">
                <a:effectLst/>
                <a:latin typeface="LMMono10-Regular-Identity-H"/>
              </a:rPr>
              <a:t>pcos2 </a:t>
            </a:r>
            <a:r>
              <a:rPr lang="en-US" sz="1800" dirty="0">
                <a:effectLst/>
                <a:latin typeface="LMRoman10-Regular-Identity-H"/>
              </a:rPr>
              <a:t>contained a few variables with missing values. Upon obtaining a comprehensive overview of both datasets, the procedure involved eliminating unnecessary columns, renaming columns for enhanced readability, and merging the datasets. Additionally, transformations were applied, converting </a:t>
            </a:r>
            <a:r>
              <a:rPr lang="en-US" sz="1800" dirty="0">
                <a:effectLst/>
                <a:latin typeface="LMMono10-Regular-Identity-H"/>
              </a:rPr>
              <a:t>Height </a:t>
            </a:r>
            <a:r>
              <a:rPr lang="en-US" sz="1800" dirty="0">
                <a:effectLst/>
                <a:latin typeface="LMRoman10-Regular-Identity-H"/>
              </a:rPr>
              <a:t>from centimeters to meters, </a:t>
            </a:r>
            <a:r>
              <a:rPr lang="en-US" sz="1800" dirty="0">
                <a:effectLst/>
                <a:latin typeface="LMMono10-Regular-Identity-H"/>
              </a:rPr>
              <a:t>Hip </a:t>
            </a:r>
            <a:r>
              <a:rPr lang="en-US" sz="1800" dirty="0">
                <a:effectLst/>
                <a:latin typeface="LMRoman10-Regular-Identity-H"/>
              </a:rPr>
              <a:t>and </a:t>
            </a:r>
            <a:r>
              <a:rPr lang="en-US" sz="1800" dirty="0">
                <a:effectLst/>
                <a:latin typeface="LMMono10-Regular-Identity-H"/>
              </a:rPr>
              <a:t>Waist </a:t>
            </a:r>
            <a:r>
              <a:rPr lang="en-US" sz="1800" dirty="0">
                <a:effectLst/>
                <a:latin typeface="LMRoman10-Regular-Identity-H"/>
              </a:rPr>
              <a:t>from inches to centimeters. Subsequently, missing values in columns such as </a:t>
            </a:r>
            <a:r>
              <a:rPr lang="en-US" sz="1800" dirty="0">
                <a:effectLst/>
                <a:latin typeface="LMMono10-Regular-Identity-H"/>
              </a:rPr>
              <a:t>BMI</a:t>
            </a:r>
            <a:r>
              <a:rPr lang="en-US" sz="1800" dirty="0">
                <a:effectLst/>
                <a:latin typeface="LMRoman10-Regular-Identity-H"/>
              </a:rPr>
              <a:t>, </a:t>
            </a:r>
            <a:r>
              <a:rPr lang="en-US" sz="1800" dirty="0" err="1">
                <a:effectLst/>
                <a:latin typeface="LMMono10-Regular-Identity-H"/>
              </a:rPr>
              <a:t>Waist_Hip_Ratio</a:t>
            </a:r>
            <a:r>
              <a:rPr lang="en-US" sz="1800" dirty="0">
                <a:effectLst/>
                <a:latin typeface="LMRoman10-Regular-Identity-H"/>
              </a:rPr>
              <a:t>, and </a:t>
            </a:r>
            <a:r>
              <a:rPr lang="en-US" sz="1800" dirty="0">
                <a:effectLst/>
                <a:latin typeface="LMMono10-Regular-Identity-H"/>
              </a:rPr>
              <a:t>FSH_LH </a:t>
            </a:r>
            <a:r>
              <a:rPr lang="en-US" sz="1800" dirty="0">
                <a:effectLst/>
                <a:latin typeface="LMRoman10-Regular-Identity-H"/>
              </a:rPr>
              <a:t>were computed and replaced. For </a:t>
            </a:r>
            <a:r>
              <a:rPr lang="en-US" sz="1800" dirty="0" err="1">
                <a:effectLst/>
                <a:latin typeface="LMMono10-Regular-Identity-H"/>
              </a:rPr>
              <a:t>Married_yrs</a:t>
            </a:r>
            <a:r>
              <a:rPr lang="en-US" sz="1800" dirty="0">
                <a:effectLst/>
                <a:latin typeface="LMRoman10-Regular-Identity-H"/>
              </a:rPr>
              <a:t>, </a:t>
            </a:r>
            <a:r>
              <a:rPr lang="en-US" sz="1800" dirty="0" err="1">
                <a:effectLst/>
                <a:latin typeface="LMMono10-Regular-Identity-H"/>
              </a:rPr>
              <a:t>AMH_ngmL</a:t>
            </a:r>
            <a:r>
              <a:rPr lang="en-US" sz="1800" dirty="0">
                <a:effectLst/>
                <a:latin typeface="LMRoman10-Regular-Identity-H"/>
              </a:rPr>
              <a:t>, and </a:t>
            </a:r>
            <a:r>
              <a:rPr lang="en-US" sz="1800" dirty="0" err="1">
                <a:effectLst/>
                <a:latin typeface="LMMono10-Regular-Identity-H"/>
              </a:rPr>
              <a:t>Fast_food</a:t>
            </a:r>
            <a:r>
              <a:rPr lang="en-US" sz="1800" dirty="0">
                <a:effectLst/>
                <a:latin typeface="LMRoman10-Regular-Identity-H"/>
              </a:rPr>
              <a:t>, the missing values were substituted with the median values, as these replacements did not significantly impact the data distribution. Detecting outliers was crucial and accomplished through boxplots for visual representation. Despite their presence, I chose to retain these outliers, acknowledging their importance in representing natural variations within the population. Additional visualizations were created to visualize trends within the refined </a:t>
            </a:r>
            <a:r>
              <a:rPr lang="en-US" sz="1800" dirty="0" err="1">
                <a:effectLst/>
                <a:latin typeface="LMMono10-Regular-Identity-H"/>
              </a:rPr>
              <a:t>pcos_cleaned</a:t>
            </a:r>
            <a:r>
              <a:rPr lang="en-US" sz="1800" dirty="0">
                <a:effectLst/>
                <a:latin typeface="LMMono10-Regular-Identity-H"/>
              </a:rPr>
              <a:t> </a:t>
            </a:r>
            <a:r>
              <a:rPr lang="en-US" sz="1800" dirty="0">
                <a:effectLst/>
                <a:latin typeface="LMRoman10-Regular-Identity-H"/>
              </a:rPr>
              <a:t>dataset. </a:t>
            </a:r>
          </a:p>
          <a:p>
            <a:endParaRPr lang="en-US" sz="2800" dirty="0"/>
          </a:p>
          <a:p>
            <a:r>
              <a:rPr lang="en-US" sz="1800" dirty="0">
                <a:effectLst/>
                <a:latin typeface="LMRoman10-Regular-Identity-H"/>
              </a:rPr>
              <a:t>Building the models involved the development of six distinct machine learning algorithms: Decision Trees, Random Forest, Gradient Boost Machines, Support Vector Machines, Neural Networks, and k-Nearest Neigh- bor. I initiate by dividing the dataset into training and validation subsets tailored for machine learning mod- </a:t>
            </a:r>
            <a:r>
              <a:rPr lang="en-US" sz="1800" dirty="0" err="1">
                <a:effectLst/>
                <a:latin typeface="LMRoman10-Regular-Identity-H"/>
              </a:rPr>
              <a:t>els</a:t>
            </a:r>
            <a:r>
              <a:rPr lang="en-US" sz="1800" dirty="0">
                <a:effectLst/>
                <a:latin typeface="LMRoman10-Regular-Identity-H"/>
              </a:rPr>
              <a:t>. The training subset is utilized for model training, while the validation subset assesses its performance. Employing a 75:25 ratio strikes a balance, ensuring adequate data for effective model training and a sizable validation set for robust evaluation. </a:t>
            </a:r>
          </a:p>
          <a:p>
            <a:endParaRPr lang="en-US" sz="2800" dirty="0"/>
          </a:p>
          <a:p>
            <a:r>
              <a:rPr lang="en-US" sz="1800" dirty="0">
                <a:effectLst/>
                <a:latin typeface="LMRoman10-Regular-Identity-H"/>
              </a:rPr>
              <a:t>For each algorithm, the following procedures were executed: </a:t>
            </a:r>
            <a:endParaRPr lang="en-US" sz="2800" dirty="0"/>
          </a:p>
          <a:p>
            <a:pPr marL="285750" indent="-285750">
              <a:buFont typeface="Arial" panose="020B0604020202020204" pitchFamily="34" charset="0"/>
              <a:buChar char="•"/>
            </a:pPr>
            <a:r>
              <a:rPr lang="en-US" sz="1800" dirty="0">
                <a:effectLst/>
                <a:latin typeface="LMRoman10-Regular-Identity-H"/>
              </a:rPr>
              <a:t>Establish a cross-validation configuration, employing the </a:t>
            </a:r>
            <a:r>
              <a:rPr lang="en-US" sz="1800" dirty="0">
                <a:effectLst/>
                <a:latin typeface="LMMono10-Regular-Identity-H"/>
              </a:rPr>
              <a:t>PCOS </a:t>
            </a:r>
            <a:r>
              <a:rPr lang="en-US" sz="1800" dirty="0">
                <a:effectLst/>
                <a:latin typeface="LMRoman10-Regular-Identity-H"/>
              </a:rPr>
              <a:t>variable as the target against the </a:t>
            </a:r>
            <a:r>
              <a:rPr lang="en-US" sz="1800" dirty="0" err="1">
                <a:effectLst/>
                <a:latin typeface="LMRoman10-Regular-Identity-H"/>
              </a:rPr>
              <a:t>en</a:t>
            </a:r>
            <a:r>
              <a:rPr lang="en-US" sz="1800" dirty="0">
                <a:effectLst/>
                <a:latin typeface="LMRoman10-Regular-Identity-H"/>
              </a:rPr>
              <a:t>- tire dataset. The split data designated </a:t>
            </a:r>
            <a:r>
              <a:rPr lang="en-US" sz="1800" dirty="0">
                <a:effectLst/>
                <a:latin typeface="LMMono10-Regular-Identity-H"/>
              </a:rPr>
              <a:t>train </a:t>
            </a:r>
            <a:r>
              <a:rPr lang="en-US" sz="1800" dirty="0">
                <a:effectLst/>
                <a:latin typeface="LMRoman10-Regular-Identity-H"/>
              </a:rPr>
              <a:t>and </a:t>
            </a:r>
            <a:r>
              <a:rPr lang="en-US" sz="1800" dirty="0">
                <a:effectLst/>
                <a:latin typeface="LMMono10-Regular-Identity-H"/>
              </a:rPr>
              <a:t>valid </a:t>
            </a:r>
            <a:r>
              <a:rPr lang="en-US" sz="1800" dirty="0">
                <a:effectLst/>
                <a:latin typeface="LMRoman10-Regular-Identity-H"/>
              </a:rPr>
              <a:t>labeled the training and testing subsets, respectively. Additionally, another cross-validation setup centered on the </a:t>
            </a:r>
            <a:r>
              <a:rPr lang="en-US" sz="1800" dirty="0">
                <a:effectLst/>
                <a:latin typeface="LMMono10-Regular-Identity-H"/>
              </a:rPr>
              <a:t>PCOS </a:t>
            </a:r>
            <a:r>
              <a:rPr lang="en-US" sz="1800" dirty="0">
                <a:effectLst/>
                <a:latin typeface="LMRoman10-Regular-Identity-H"/>
              </a:rPr>
              <a:t>target variable, </a:t>
            </a:r>
            <a:r>
              <a:rPr lang="en-US" sz="1800" dirty="0" err="1">
                <a:effectLst/>
                <a:latin typeface="LMRoman10-Regular-Identity-H"/>
              </a:rPr>
              <a:t>uti</a:t>
            </a:r>
            <a:r>
              <a:rPr lang="en-US" sz="1800" dirty="0">
                <a:effectLst/>
                <a:latin typeface="LMRoman10-Regular-Identity-H"/>
              </a:rPr>
              <a:t>- </a:t>
            </a:r>
            <a:r>
              <a:rPr lang="en-US" sz="1800" dirty="0" err="1">
                <a:effectLst/>
                <a:latin typeface="LMRoman10-Regular-Identity-H"/>
              </a:rPr>
              <a:t>lizing</a:t>
            </a:r>
            <a:r>
              <a:rPr lang="en-US" sz="1800" dirty="0">
                <a:effectLst/>
                <a:latin typeface="LMRoman10-Regular-Identity-H"/>
              </a:rPr>
              <a:t> pivotal contributing variables: </a:t>
            </a:r>
            <a:r>
              <a:rPr lang="en-US" sz="1800" dirty="0" err="1">
                <a:effectLst/>
                <a:latin typeface="LMMono10-Regular-Identity-H"/>
              </a:rPr>
              <a:t>Follicle_NoL</a:t>
            </a:r>
            <a:r>
              <a:rPr lang="en-US" sz="1800" dirty="0">
                <a:effectLst/>
                <a:latin typeface="LMRoman10-Regular-Identity-H"/>
              </a:rPr>
              <a:t>, </a:t>
            </a:r>
            <a:r>
              <a:rPr lang="en-US" sz="1800" dirty="0" err="1">
                <a:effectLst/>
                <a:latin typeface="LMMono10-Regular-Identity-H"/>
              </a:rPr>
              <a:t>Follicle_NoR</a:t>
            </a:r>
            <a:r>
              <a:rPr lang="en-US" sz="1800" dirty="0">
                <a:effectLst/>
                <a:latin typeface="LMRoman10-Regular-Identity-H"/>
              </a:rPr>
              <a:t>, </a:t>
            </a:r>
            <a:r>
              <a:rPr lang="en-US" sz="1800" dirty="0" err="1">
                <a:effectLst/>
                <a:latin typeface="LMMono10-Regular-Identity-H"/>
              </a:rPr>
              <a:t>Hair_growth</a:t>
            </a:r>
            <a:r>
              <a:rPr lang="en-US" sz="1800" dirty="0">
                <a:effectLst/>
                <a:latin typeface="LMRoman10-Regular-Identity-H"/>
              </a:rPr>
              <a:t>, </a:t>
            </a:r>
            <a:r>
              <a:rPr lang="en-US" sz="1800" dirty="0" err="1">
                <a:effectLst/>
                <a:latin typeface="LMMono10-Regular-Identity-H"/>
              </a:rPr>
              <a:t>Skin_darkening</a:t>
            </a:r>
            <a:r>
              <a:rPr lang="en-US" sz="1800" dirty="0">
                <a:effectLst/>
                <a:latin typeface="LMRoman10-Regular-Identity-H"/>
              </a:rPr>
              <a:t>, and </a:t>
            </a:r>
            <a:r>
              <a:rPr lang="en-US" sz="1800" dirty="0" err="1">
                <a:effectLst/>
                <a:latin typeface="LMMono10-Regular-Identity-H"/>
              </a:rPr>
              <a:t>Weight_gain</a:t>
            </a:r>
            <a:r>
              <a:rPr lang="en-US" sz="1800" dirty="0">
                <a:effectLst/>
                <a:latin typeface="LMRoman10-Regular-Identity-H"/>
              </a:rPr>
              <a:t>. </a:t>
            </a:r>
          </a:p>
          <a:p>
            <a:pPr marL="285750" indent="-285750">
              <a:buFont typeface="Arial" panose="020B0604020202020204" pitchFamily="34" charset="0"/>
              <a:buChar char="•"/>
            </a:pPr>
            <a:r>
              <a:rPr lang="en-US" sz="1800" dirty="0">
                <a:effectLst/>
                <a:latin typeface="LMRoman10-Regular-Identity-H"/>
              </a:rPr>
              <a:t>After the model creation using the </a:t>
            </a:r>
            <a:r>
              <a:rPr lang="en-US" sz="1800" dirty="0">
                <a:effectLst/>
                <a:latin typeface="LMMono10-Regular-Identity-H"/>
              </a:rPr>
              <a:t>train </a:t>
            </a:r>
            <a:r>
              <a:rPr lang="en-US" sz="1800" dirty="0">
                <a:effectLst/>
                <a:latin typeface="LMRoman10-Regular-Identity-H"/>
              </a:rPr>
              <a:t>dataset, predictions were generated for the model utilizing the </a:t>
            </a:r>
            <a:r>
              <a:rPr lang="en-US" sz="1800" dirty="0">
                <a:effectLst/>
                <a:latin typeface="LMMono10-Regular-Identity-H"/>
              </a:rPr>
              <a:t>valid </a:t>
            </a:r>
            <a:r>
              <a:rPr lang="en-US" sz="1800" dirty="0">
                <a:effectLst/>
                <a:latin typeface="LMRoman10-Regular-Identity-H"/>
              </a:rPr>
              <a:t>data. The output encompassed a confusion matrix and associated statistics aﬀirming the predictive output for the target variable (</a:t>
            </a:r>
            <a:r>
              <a:rPr lang="en-US" sz="1800" dirty="0">
                <a:effectLst/>
                <a:latin typeface="LMMono10-Regular-Identity-H"/>
              </a:rPr>
              <a:t>PCOS</a:t>
            </a:r>
            <a:r>
              <a:rPr lang="en-US" sz="1800" dirty="0">
                <a:effectLst/>
                <a:latin typeface="LMRoman10-Regular-Identity-H"/>
              </a:rPr>
              <a:t>). This also included metrics providing insights into the model’s eﬀicacy in classifying positive and negative cases accurately in binary classification. </a:t>
            </a:r>
          </a:p>
          <a:p>
            <a:pPr marL="285750" indent="-285750">
              <a:buFont typeface="Arial" panose="020B0604020202020204" pitchFamily="34" charset="0"/>
              <a:buChar char="•"/>
            </a:pPr>
            <a:r>
              <a:rPr lang="en-US" sz="1800" dirty="0">
                <a:effectLst/>
                <a:latin typeface="LMRoman10-Regular-Identity-H"/>
              </a:rPr>
              <a:t>Evaluate the individual contributions of each variable within the model and, if necessary, visualize their significance.</a:t>
            </a:r>
          </a:p>
          <a:p>
            <a:pPr marL="285750" indent="-285750">
              <a:buFont typeface="Arial" panose="020B0604020202020204" pitchFamily="34" charset="0"/>
              <a:buChar char="•"/>
            </a:pPr>
            <a:r>
              <a:rPr lang="en-US" sz="1800" dirty="0">
                <a:effectLst/>
                <a:latin typeface="LMRoman10-Regular-Identity-H"/>
              </a:rPr>
              <a:t>Retrieve the accuracy metric for subsequent comparison with other models. </a:t>
            </a:r>
            <a:endParaRPr lang="en-US" sz="2800" dirty="0"/>
          </a:p>
          <a:p>
            <a:endParaRPr lang="en-US" sz="1800" dirty="0">
              <a:effectLst/>
              <a:latin typeface="LMRoman10-Regular-Identity-H"/>
            </a:endParaRPr>
          </a:p>
          <a:p>
            <a:r>
              <a:rPr lang="en-US" sz="1800" dirty="0">
                <a:effectLst/>
                <a:latin typeface="LMRoman10-Regular-Identity-H"/>
              </a:rPr>
              <a:t>The procedure was replicated for all six algorithms on two occasions: first, using the complete dataset, and second, utilizing the reduced dataset containing the highest contributing variables. The culmination of the project involved aggregating all accuracies obtained from the models to compare the performance of each model in differentiating between PCOS and non-PCOS cases across the datasets. </a:t>
            </a:r>
            <a:endParaRPr lang="en-US" sz="2800"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12</a:t>
            </a:fld>
            <a:endParaRPr lang="zh-CN" altLang="en-US"/>
          </a:p>
        </p:txBody>
      </p:sp>
    </p:spTree>
    <p:extLst>
      <p:ext uri="{BB962C8B-B14F-4D97-AF65-F5344CB8AC3E}">
        <p14:creationId xmlns:p14="http://schemas.microsoft.com/office/powerpoint/2010/main" val="235964234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My only assumption I had prior to commencing was that due to the limited public data available and lack of diversity I wouldn’t achieve predictions high enough to make any algorithm function. Yet I still wanted to go ahead and proceed because if there’s </a:t>
            </a:r>
            <a:r>
              <a:rPr lang="en-US" sz="1800" dirty="0">
                <a:effectLst/>
                <a:latin typeface="LMRoman10-Regular-Identity-H"/>
              </a:rPr>
              <a:t>early diagnosis then management of PCOS can lead to better health outcomes, improved quality of life, and reduced long-term health risks. Therefore, predicting PCOS diagnosis can have several societal benefits for women worldwide.</a:t>
            </a: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13</a:t>
            </a:fld>
            <a:endParaRPr lang="zh-CN" altLang="en-US"/>
          </a:p>
        </p:txBody>
      </p:sp>
    </p:spTree>
    <p:extLst>
      <p:ext uri="{BB962C8B-B14F-4D97-AF65-F5344CB8AC3E}">
        <p14:creationId xmlns:p14="http://schemas.microsoft.com/office/powerpoint/2010/main" val="20224487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Once the data was cleaned, I was able to create new plots to get a better picture of the data I was handling. One of these plots was a correlation plot. </a:t>
            </a:r>
            <a:r>
              <a:rPr lang="en-US" sz="1800" dirty="0">
                <a:effectLst/>
                <a:latin typeface="LMRoman10-Regular-Identity-H"/>
              </a:rPr>
              <a:t>Based on my findings, there are not many variables that exhibit a notably strong positive or negative correlation, although some variables do fall within these categories to some extent. </a:t>
            </a:r>
            <a:endParaRPr lang="en-US" dirty="0"/>
          </a:p>
          <a:p>
            <a:endParaRPr lang="en-US" dirty="0"/>
          </a:p>
          <a:p>
            <a:r>
              <a:rPr lang="en-US" dirty="0"/>
              <a:t>For instance, </a:t>
            </a:r>
          </a:p>
          <a:p>
            <a:endParaRPr lang="en-US" dirty="0"/>
          </a:p>
          <a:p>
            <a:pPr>
              <a:buFont typeface="Arial" panose="020B0604020202020204" pitchFamily="34" charset="0"/>
              <a:buChar char="•"/>
            </a:pPr>
            <a:r>
              <a:rPr lang="en-US" sz="1800" dirty="0">
                <a:effectLst/>
                <a:latin typeface="LMRoman10-Regular-Identity-H"/>
              </a:rPr>
              <a:t>Positive correlations between: </a:t>
            </a:r>
            <a:r>
              <a:rPr lang="en-US" sz="1800" dirty="0">
                <a:effectLst/>
                <a:latin typeface="LMMono10-Regular-Identity-H"/>
              </a:rPr>
              <a:t>BMI </a:t>
            </a:r>
            <a:r>
              <a:rPr lang="en-US" sz="1800" dirty="0">
                <a:effectLst/>
                <a:latin typeface="LMRoman10-Regular-Identity-H"/>
              </a:rPr>
              <a:t>and </a:t>
            </a:r>
            <a:r>
              <a:rPr lang="en-US" sz="1800" dirty="0">
                <a:effectLst/>
                <a:latin typeface="LMMono10-Regular-Identity-H"/>
              </a:rPr>
              <a:t>Weight</a:t>
            </a:r>
            <a:r>
              <a:rPr lang="en-US" sz="1800" dirty="0">
                <a:effectLst/>
                <a:latin typeface="LMRoman10-Regular-Identity-H"/>
              </a:rPr>
              <a:t>, </a:t>
            </a:r>
            <a:r>
              <a:rPr lang="en-US" sz="1800" dirty="0" err="1">
                <a:effectLst/>
                <a:latin typeface="LMMono10-Regular-Identity-H"/>
              </a:rPr>
              <a:t>Weight_gain</a:t>
            </a:r>
            <a:r>
              <a:rPr lang="en-US" sz="1800" dirty="0">
                <a:effectLst/>
                <a:latin typeface="LMRoman10-Regular-Identity-H"/>
              </a:rPr>
              <a:t>, </a:t>
            </a:r>
            <a:r>
              <a:rPr lang="en-US" sz="1800" dirty="0" err="1">
                <a:effectLst/>
                <a:latin typeface="LMMono10-Regular-Identity-H"/>
              </a:rPr>
              <a:t>Hair_growth</a:t>
            </a:r>
            <a:r>
              <a:rPr lang="en-US" sz="1800" dirty="0">
                <a:effectLst/>
                <a:latin typeface="LMRoman10-Regular-Identity-H"/>
              </a:rPr>
              <a:t>, </a:t>
            </a:r>
            <a:r>
              <a:rPr lang="en-US" sz="1800" dirty="0" err="1">
                <a:effectLst/>
                <a:latin typeface="LMMono10-Regular-Identity-H"/>
              </a:rPr>
              <a:t>Skin_darkening</a:t>
            </a:r>
            <a:r>
              <a:rPr lang="en-US" sz="1800" dirty="0">
                <a:effectLst/>
                <a:latin typeface="LMMono10-Regular-Identity-H"/>
              </a:rPr>
              <a:t> </a:t>
            </a:r>
            <a:r>
              <a:rPr lang="en-US" sz="1800" dirty="0">
                <a:effectLst/>
                <a:latin typeface="LMRoman10-Regular-Identity-H"/>
              </a:rPr>
              <a:t>and </a:t>
            </a:r>
            <a:r>
              <a:rPr lang="en-US" sz="1800" dirty="0">
                <a:effectLst/>
                <a:latin typeface="LMMono10-Regular-Identity-H"/>
              </a:rPr>
              <a:t>PCOS </a:t>
            </a:r>
            <a:r>
              <a:rPr lang="en-US" sz="1800" dirty="0">
                <a:effectLst/>
                <a:latin typeface="LMRoman10-Regular-Identity-H"/>
              </a:rPr>
              <a:t>and </a:t>
            </a:r>
            <a:r>
              <a:rPr lang="en-US" sz="1800" dirty="0" err="1">
                <a:effectLst/>
                <a:latin typeface="LMMono10-Regular-Identity-H"/>
              </a:rPr>
              <a:t>Follicle_NoL</a:t>
            </a:r>
            <a:r>
              <a:rPr lang="en-US" sz="1800" dirty="0">
                <a:effectLst/>
                <a:latin typeface="LMRoman10-Regular-Identity-H"/>
              </a:rPr>
              <a:t>, </a:t>
            </a:r>
            <a:r>
              <a:rPr lang="en-US" sz="1800" dirty="0" err="1">
                <a:effectLst/>
                <a:latin typeface="LMMono10-Regular-Identity-H"/>
              </a:rPr>
              <a:t>Follicle_NoR</a:t>
            </a:r>
            <a:r>
              <a:rPr lang="en-US" sz="1800" dirty="0">
                <a:effectLst/>
                <a:latin typeface="LMRoman10-Regular-Identity-H"/>
              </a:rPr>
              <a:t>, and </a:t>
            </a:r>
            <a:r>
              <a:rPr lang="en-US" sz="1800" dirty="0">
                <a:effectLst/>
                <a:latin typeface="LMMono10-Regular-Identity-H"/>
              </a:rPr>
              <a:t>PCOS </a:t>
            </a:r>
            <a:r>
              <a:rPr lang="en-US" sz="1800" dirty="0">
                <a:effectLst/>
                <a:latin typeface="LMRoman10-Regular-Identity-H"/>
              </a:rPr>
              <a:t>to name a few. </a:t>
            </a:r>
          </a:p>
          <a:p>
            <a:pPr>
              <a:buFont typeface="Arial" panose="020B0604020202020204" pitchFamily="34" charset="0"/>
              <a:buChar char="•"/>
            </a:pPr>
            <a:endParaRPr lang="en-US" sz="1800" dirty="0">
              <a:effectLst/>
              <a:latin typeface="LMRoman10-Regular-Identity-H"/>
            </a:endParaRPr>
          </a:p>
          <a:p>
            <a:pPr>
              <a:buFont typeface="Arial" panose="020B0604020202020204" pitchFamily="34" charset="0"/>
              <a:buChar char="•"/>
            </a:pPr>
            <a:r>
              <a:rPr lang="en-US" sz="1800" dirty="0">
                <a:effectLst/>
                <a:latin typeface="LMRoman10-Regular-Identity-H"/>
              </a:rPr>
              <a:t>Negativecorrelationsbetween:</a:t>
            </a:r>
            <a:r>
              <a:rPr lang="en-US" sz="1800" dirty="0">
                <a:effectLst/>
                <a:latin typeface="LMMono10-Regular-Identity-H"/>
              </a:rPr>
              <a:t>Waist_Hip_Ratio</a:t>
            </a:r>
            <a:r>
              <a:rPr lang="en-US" sz="1800" dirty="0">
                <a:effectLst/>
                <a:latin typeface="LMRoman10-Regular-Identity-H"/>
              </a:rPr>
              <a:t>and</a:t>
            </a:r>
            <a:r>
              <a:rPr lang="en-US" sz="1800" dirty="0">
                <a:effectLst/>
                <a:latin typeface="LMMono10-Regular-Identity-H"/>
              </a:rPr>
              <a:t>Hip</a:t>
            </a:r>
            <a:r>
              <a:rPr lang="en-US" sz="1800" dirty="0">
                <a:effectLst/>
                <a:latin typeface="LMRoman10-Regular-Identity-H"/>
              </a:rPr>
              <a:t>,</a:t>
            </a:r>
            <a:r>
              <a:rPr lang="en-US" sz="1800" dirty="0">
                <a:effectLst/>
                <a:latin typeface="LMMono10-Regular-Identity-H"/>
              </a:rPr>
              <a:t>AMH_ngmL</a:t>
            </a:r>
            <a:r>
              <a:rPr lang="en-US" sz="1800" dirty="0">
                <a:effectLst/>
                <a:latin typeface="LMRoman10-Regular-Identity-H"/>
              </a:rPr>
              <a:t>and</a:t>
            </a:r>
            <a:r>
              <a:rPr lang="en-US" sz="1800" dirty="0">
                <a:effectLst/>
                <a:latin typeface="LMMono10-Regular-Identity-H"/>
              </a:rPr>
              <a:t>Age_yrs</a:t>
            </a:r>
            <a:r>
              <a:rPr lang="en-US" sz="1800" dirty="0">
                <a:effectLst/>
                <a:latin typeface="LMRoman10-Regular-Identity-H"/>
              </a:rPr>
              <a:t>,and</a:t>
            </a:r>
            <a:r>
              <a:rPr lang="en-US" sz="1800" dirty="0">
                <a:effectLst/>
                <a:latin typeface="LMMono10-Regular-Identity-H"/>
              </a:rPr>
              <a:t>Follicle_NoR</a:t>
            </a:r>
            <a:r>
              <a:rPr lang="en-US" sz="1800" dirty="0">
                <a:effectLst/>
                <a:latin typeface="LMRoman10-Regular-Identity-H"/>
              </a:rPr>
              <a:t>, </a:t>
            </a:r>
            <a:r>
              <a:rPr lang="en-US" sz="1800" dirty="0" err="1">
                <a:effectLst/>
                <a:latin typeface="LMMono10-Regular-Identity-H"/>
              </a:rPr>
              <a:t>Follicle_NoL</a:t>
            </a:r>
            <a:r>
              <a:rPr lang="en-US" sz="1800" dirty="0">
                <a:effectLst/>
                <a:latin typeface="LMMono10-Regular-Identity-H"/>
              </a:rPr>
              <a:t> </a:t>
            </a:r>
            <a:r>
              <a:rPr lang="en-US" sz="1800" dirty="0">
                <a:effectLst/>
                <a:latin typeface="LMRoman10-Regular-Identity-H"/>
              </a:rPr>
              <a:t>and </a:t>
            </a:r>
            <a:r>
              <a:rPr lang="en-US" sz="1800" dirty="0" err="1">
                <a:effectLst/>
                <a:latin typeface="LMMono10-Regular-Identity-H"/>
              </a:rPr>
              <a:t>Age_yrs</a:t>
            </a:r>
            <a:r>
              <a:rPr lang="en-US" sz="1800" dirty="0">
                <a:effectLst/>
                <a:latin typeface="LMRoman10-Regular-Identity-H"/>
              </a:rPr>
              <a:t>. </a:t>
            </a:r>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14</a:t>
            </a:fld>
            <a:endParaRPr lang="zh-CN" altLang="en-US"/>
          </a:p>
        </p:txBody>
      </p:sp>
    </p:spTree>
    <p:extLst>
      <p:ext uri="{BB962C8B-B14F-4D97-AF65-F5344CB8AC3E}">
        <p14:creationId xmlns:p14="http://schemas.microsoft.com/office/powerpoint/2010/main" val="24243314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Regular-Identity-H"/>
              </a:rPr>
              <a:t>With the help of boxplots we can identify outliers across a complete dataset. According to the visualizations provided, a handful of outliers are evident. Variables that included outliers were mainly hormonal markers such as: </a:t>
            </a:r>
            <a:r>
              <a:rPr lang="en-US" sz="1800" dirty="0">
                <a:effectLst/>
                <a:latin typeface="LMMono10-Regular-Identity-H"/>
              </a:rPr>
              <a:t>Egg count</a:t>
            </a:r>
            <a:r>
              <a:rPr lang="en-US" sz="1800" dirty="0">
                <a:effectLst/>
                <a:latin typeface="LMRoman10-Regular-Identity-H"/>
              </a:rPr>
              <a:t>, </a:t>
            </a:r>
            <a:r>
              <a:rPr lang="en-US" sz="1800" dirty="0">
                <a:effectLst/>
                <a:latin typeface="LMMono10-Regular-Identity-H"/>
              </a:rPr>
              <a:t>Endometrium</a:t>
            </a:r>
            <a:r>
              <a:rPr lang="en-US" sz="1800" dirty="0">
                <a:effectLst/>
                <a:latin typeface="LMRoman10-Regular-Identity-H"/>
              </a:rPr>
              <a:t>, </a:t>
            </a:r>
            <a:r>
              <a:rPr lang="en-US" sz="1800" dirty="0">
                <a:effectLst/>
                <a:latin typeface="LMMono10-Regular-Identity-H"/>
              </a:rPr>
              <a:t>FSH_LH</a:t>
            </a:r>
            <a:r>
              <a:rPr lang="en-US" sz="1800" dirty="0">
                <a:effectLst/>
                <a:latin typeface="LMRoman10-Regular-Identity-H"/>
              </a:rPr>
              <a:t>, </a:t>
            </a:r>
            <a:r>
              <a:rPr lang="en-US" sz="1800" dirty="0" err="1">
                <a:effectLst/>
                <a:latin typeface="LMMono10-Regular-Identity-H"/>
              </a:rPr>
              <a:t>FSH_mIUmL</a:t>
            </a:r>
            <a:r>
              <a:rPr lang="en-US" sz="1800" dirty="0">
                <a:effectLst/>
                <a:latin typeface="LMRoman10-Regular-Identity-H"/>
              </a:rPr>
              <a:t>, </a:t>
            </a:r>
            <a:r>
              <a:rPr lang="en-US" sz="1800" dirty="0">
                <a:effectLst/>
                <a:latin typeface="LMMono10-Regular-Identity-H"/>
              </a:rPr>
              <a:t>Hemoglobin concentration, both pregnancy hormones, </a:t>
            </a:r>
            <a:r>
              <a:rPr lang="en-US" sz="1800" dirty="0" err="1">
                <a:effectLst/>
                <a:latin typeface="LMMono10-Regular-Identity-H"/>
              </a:rPr>
              <a:t>LH_mIUmL</a:t>
            </a:r>
            <a:r>
              <a:rPr lang="en-US" sz="1800" dirty="0">
                <a:effectLst/>
                <a:latin typeface="LMRoman10-Regular-Identity-H"/>
              </a:rPr>
              <a:t>, </a:t>
            </a:r>
            <a:r>
              <a:rPr lang="en-US" sz="1800" dirty="0">
                <a:effectLst/>
                <a:latin typeface="LMMono10-Regular-Identity-H"/>
              </a:rPr>
              <a:t>Prolactin</a:t>
            </a:r>
            <a:r>
              <a:rPr lang="en-US" sz="1800" dirty="0">
                <a:effectLst/>
                <a:latin typeface="LMRoman10-Regular-Identity-H"/>
              </a:rPr>
              <a:t>, and </a:t>
            </a:r>
            <a:r>
              <a:rPr lang="en-US" sz="1800" dirty="0">
                <a:effectLst/>
                <a:latin typeface="LMMono10-Regular-Identity-H"/>
              </a:rPr>
              <a:t>thyroid hormone</a:t>
            </a:r>
            <a:r>
              <a:rPr lang="en-US" sz="1800" dirty="0">
                <a:effectLst/>
                <a:latin typeface="LMRoman10-Regular-Identity-H"/>
              </a:rPr>
              <a:t>. Considering the dataset’s relatively small size, I’ve chosen to retain these outliers to ensure the inclusion of every individual data point as it represents natural variations in the population. </a:t>
            </a:r>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15</a:t>
            </a:fld>
            <a:endParaRPr lang="zh-CN" altLang="en-US"/>
          </a:p>
        </p:txBody>
      </p:sp>
    </p:spTree>
    <p:extLst>
      <p:ext uri="{BB962C8B-B14F-4D97-AF65-F5344CB8AC3E}">
        <p14:creationId xmlns:p14="http://schemas.microsoft.com/office/powerpoint/2010/main" val="5984394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 visualizations was created with the clean dataset; Some key take aways are seen on screen:</a:t>
            </a:r>
          </a:p>
          <a:p>
            <a:endParaRPr lang="en-US" dirty="0"/>
          </a:p>
          <a:p>
            <a:pPr>
              <a:buFont typeface="Arial" panose="020B0604020202020204" pitchFamily="34" charset="0"/>
              <a:buChar char="•"/>
            </a:pPr>
            <a:r>
              <a:rPr lang="en-US" sz="1800" dirty="0">
                <a:effectLst/>
                <a:latin typeface="LMRoman10-Regular-Identity-H"/>
              </a:rPr>
              <a:t>There is a wide range of distribution between the age of these women most falling between 23 to 38 years old. Similarly, weight also has a wide range of distribution. </a:t>
            </a:r>
          </a:p>
          <a:p>
            <a:pPr>
              <a:buFont typeface="Arial" panose="020B0604020202020204" pitchFamily="34" charset="0"/>
              <a:buChar char="•"/>
            </a:pPr>
            <a:r>
              <a:rPr lang="en-US" sz="1800" dirty="0">
                <a:effectLst/>
                <a:latin typeface="LMRoman10-Regular-Identity-H"/>
              </a:rPr>
              <a:t>Most of the women in this study are between 1.5 - 1.6 meters tall (4’9” - 5’2”). </a:t>
            </a:r>
          </a:p>
          <a:p>
            <a:pPr>
              <a:buFont typeface="Arial" panose="020B0604020202020204" pitchFamily="34" charset="0"/>
              <a:buChar char="•"/>
            </a:pPr>
            <a:r>
              <a:rPr lang="en-US" sz="1800" dirty="0">
                <a:effectLst/>
                <a:latin typeface="LMRoman10-Regular-Identity-H"/>
              </a:rPr>
              <a:t>The distribution of years married also varies where the majority of the women fall between the first 10 years. </a:t>
            </a:r>
          </a:p>
          <a:p>
            <a:pPr>
              <a:buFont typeface="Arial" panose="020B0604020202020204" pitchFamily="34" charset="0"/>
              <a:buChar char="•"/>
            </a:pPr>
            <a:r>
              <a:rPr lang="en-US" sz="1800" dirty="0">
                <a:effectLst/>
                <a:latin typeface="LMRoman10-Regular-Identity-H"/>
              </a:rPr>
              <a:t>Cycle length seems to be very consistent regardless of PCOS diagnosis.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effectLst/>
                <a:latin typeface="LMRoman10-Regular-Identity-H"/>
              </a:rPr>
              <a:t>With or without PCOS women’s BMI fluctuates in women of all ages.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effectLst/>
                <a:latin typeface="LMRoman10-Regular-Identity-H"/>
              </a:rPr>
              <a:t>The variance in endometrial thickness between women with PCOS (thinner) and those without PCOS (thicker) evolves as the menstrual cycle progresses. This discrepancy arises due to hormonal imbalances. In women affected by PCOS, the absence of regular menstrual cycles leads to an unaltered endometrial lining, contrasting with the changes observed in women without the condition. </a:t>
            </a:r>
          </a:p>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effectLst/>
                <a:latin typeface="LMRoman10-Regular-Identity-H"/>
              </a:rPr>
              <a:t>Blood pressure levels, Pulse rate and Respiration rate for women with and without PCOS are in normal range. </a:t>
            </a:r>
          </a:p>
          <a:p>
            <a:pPr>
              <a:buFont typeface="Arial" panose="020B0604020202020204" pitchFamily="34" charset="0"/>
              <a:buChar char="•"/>
            </a:pPr>
            <a:endParaRPr lang="en-US" sz="1800" dirty="0">
              <a:effectLst/>
              <a:latin typeface="LMRoman10-Regular-Identity-H"/>
            </a:endParaRPr>
          </a:p>
          <a:p>
            <a:endParaRPr lang="en-US" dirty="0"/>
          </a:p>
        </p:txBody>
      </p:sp>
      <p:sp>
        <p:nvSpPr>
          <p:cNvPr id="4" name="Slide Number Placeholder 3"/>
          <p:cNvSpPr>
            <a:spLocks noGrp="1"/>
          </p:cNvSpPr>
          <p:nvPr>
            <p:ph type="sldNum" sz="quarter" idx="5"/>
          </p:nvPr>
        </p:nvSpPr>
        <p:spPr/>
        <p:txBody>
          <a:bodyPr/>
          <a:lstStyle/>
          <a:p>
            <a:fld id="{CD313E8D-88F5-BF46-9F92-10893FB15FE1}" type="slidenum">
              <a:rPr lang="en-US" smtClean="0"/>
              <a:t>16</a:t>
            </a:fld>
            <a:endParaRPr lang="en-US"/>
          </a:p>
        </p:txBody>
      </p:sp>
    </p:spTree>
    <p:extLst>
      <p:ext uri="{BB962C8B-B14F-4D97-AF65-F5344CB8AC3E}">
        <p14:creationId xmlns:p14="http://schemas.microsoft.com/office/powerpoint/2010/main" val="38661687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LMRoman10-Regular-Identity-H"/>
              </a:rPr>
              <a:t>Out of 541 women: </a:t>
            </a:r>
            <a:endParaRPr lang="en-US" sz="1200" dirty="0">
              <a:effectLst/>
              <a:latin typeface="+mn-lt"/>
            </a:endParaRPr>
          </a:p>
          <a:p>
            <a:pPr marL="285750" indent="-285750">
              <a:buFont typeface="Arial" panose="020B0604020202020204" pitchFamily="34" charset="0"/>
              <a:buChar char="•"/>
            </a:pPr>
            <a:r>
              <a:rPr lang="en-US" sz="1800" dirty="0">
                <a:effectLst/>
                <a:latin typeface="LMRoman10-Regular-Identity-H"/>
              </a:rPr>
              <a:t>32.72% reported to have PCOS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effectLst/>
                <a:latin typeface="LMRoman10-Regular-Identity-H"/>
              </a:rPr>
              <a:t>37.71% reported to experience weight gain and 22.37% of women reported to experience weight gain having PCOS.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effectLst/>
                <a:latin typeface="LMRoman10-Regular-Identity-H"/>
              </a:rPr>
              <a:t>45.29% reported to experience hair loss and 18.85% of women reported to experience hair loss with PCOS.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effectLst/>
                <a:latin typeface="LMRoman10-Regular-Identity-H"/>
              </a:rPr>
              <a:t>Women possessing blood types A+, B+, and O+ reported a higher incidence of PCOS compared to those with blood types A-, B-, O-, AB+, and AB-.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800" dirty="0">
                <a:effectLst/>
                <a:latin typeface="LMRoman10-Regular-Identity-H"/>
              </a:rPr>
              <a:t>Being that PCOS and infertility are linked, there are 11.83% of women who reported to being pregnant with PCOS. </a:t>
            </a:r>
            <a:br>
              <a:rPr lang="en-US" sz="1800" dirty="0">
                <a:effectLst/>
                <a:latin typeface="LMRoman10-Regular-Identity-H"/>
              </a:rPr>
            </a:br>
            <a:endParaRPr lang="en-US" dirty="0"/>
          </a:p>
          <a:p>
            <a:endParaRPr lang="en-US" dirty="0"/>
          </a:p>
        </p:txBody>
      </p:sp>
      <p:sp>
        <p:nvSpPr>
          <p:cNvPr id="4" name="Slide Number Placeholder 3"/>
          <p:cNvSpPr>
            <a:spLocks noGrp="1"/>
          </p:cNvSpPr>
          <p:nvPr>
            <p:ph type="sldNum" sz="quarter" idx="5"/>
          </p:nvPr>
        </p:nvSpPr>
        <p:spPr/>
        <p:txBody>
          <a:bodyPr/>
          <a:lstStyle/>
          <a:p>
            <a:fld id="{CD313E8D-88F5-BF46-9F92-10893FB15FE1}" type="slidenum">
              <a:rPr lang="en-US" smtClean="0"/>
              <a:t>17</a:t>
            </a:fld>
            <a:endParaRPr lang="en-US"/>
          </a:p>
        </p:txBody>
      </p:sp>
    </p:spTree>
    <p:extLst>
      <p:ext uri="{BB962C8B-B14F-4D97-AF65-F5344CB8AC3E}">
        <p14:creationId xmlns:p14="http://schemas.microsoft.com/office/powerpoint/2010/main" val="16195232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Regular-Identity-H"/>
              </a:rPr>
              <a:t>The model building involved the creation of 6 algorithms: Decision Tree (</a:t>
            </a:r>
            <a:r>
              <a:rPr lang="en-US" sz="1800" dirty="0" err="1">
                <a:effectLst/>
                <a:latin typeface="LMRoman10-Regular-Identity-H"/>
              </a:rPr>
              <a:t>rpart</a:t>
            </a:r>
            <a:r>
              <a:rPr lang="en-US" sz="1800" dirty="0">
                <a:effectLst/>
                <a:latin typeface="LMRoman10-Regular-Identity-H"/>
              </a:rPr>
              <a:t>), Ran- </a:t>
            </a:r>
            <a:r>
              <a:rPr lang="en-US" sz="1800" dirty="0" err="1">
                <a:effectLst/>
                <a:latin typeface="LMRoman10-Regular-Identity-H"/>
              </a:rPr>
              <a:t>dom</a:t>
            </a:r>
            <a:r>
              <a:rPr lang="en-US" sz="1800" dirty="0">
                <a:effectLst/>
                <a:latin typeface="LMRoman10-Regular-Identity-H"/>
              </a:rPr>
              <a:t> Forest (</a:t>
            </a:r>
            <a:r>
              <a:rPr lang="en-US" sz="1800" dirty="0" err="1">
                <a:effectLst/>
                <a:latin typeface="LMRoman10-Regular-Identity-H"/>
              </a:rPr>
              <a:t>randomForest</a:t>
            </a:r>
            <a:r>
              <a:rPr lang="en-US" sz="1800" dirty="0">
                <a:effectLst/>
                <a:latin typeface="LMRoman10-Regular-Identity-H"/>
              </a:rPr>
              <a:t>), Gradient Boosting Machines (</a:t>
            </a:r>
            <a:r>
              <a:rPr lang="en-US" sz="1800" dirty="0" err="1">
                <a:effectLst/>
                <a:latin typeface="LMRoman10-Regular-Identity-H"/>
              </a:rPr>
              <a:t>xgboost</a:t>
            </a:r>
            <a:r>
              <a:rPr lang="en-US" sz="1800" dirty="0">
                <a:effectLst/>
                <a:latin typeface="LMRoman10-Regular-Identity-H"/>
              </a:rPr>
              <a:t> or </a:t>
            </a:r>
            <a:r>
              <a:rPr lang="en-US" sz="1800" dirty="0" err="1">
                <a:effectLst/>
                <a:latin typeface="LMRoman10-Regular-Identity-H"/>
              </a:rPr>
              <a:t>gbm</a:t>
            </a:r>
            <a:r>
              <a:rPr lang="en-US" sz="1800" dirty="0">
                <a:effectLst/>
                <a:latin typeface="LMRoman10-Regular-Identity-H"/>
              </a:rPr>
              <a:t>), Support Vector Machines (e1071), Neural Networks (</a:t>
            </a:r>
            <a:r>
              <a:rPr lang="en-US" sz="1800" dirty="0" err="1">
                <a:effectLst/>
                <a:latin typeface="LMRoman10-Regular-Identity-H"/>
              </a:rPr>
              <a:t>neuralnet</a:t>
            </a:r>
            <a:r>
              <a:rPr lang="en-US" sz="1800" dirty="0">
                <a:effectLst/>
                <a:latin typeface="LMRoman10-Regular-Identity-H"/>
              </a:rPr>
              <a:t>), and K-Nearest Neighbors (</a:t>
            </a:r>
            <a:r>
              <a:rPr lang="en-US" sz="1800" dirty="0" err="1">
                <a:effectLst/>
                <a:latin typeface="LMRoman10-Regular-Identity-H"/>
              </a:rPr>
              <a:t>kknn</a:t>
            </a:r>
            <a:r>
              <a:rPr lang="en-US" sz="1800" dirty="0">
                <a:effectLst/>
                <a:latin typeface="LMRoman10-Regular-Identity-H"/>
              </a:rPr>
              <a:t> or class). For each algorithm, two models were generated. The first model was developed using the entire dataset with the target variable </a:t>
            </a:r>
            <a:r>
              <a:rPr lang="en-US" sz="1800" dirty="0">
                <a:effectLst/>
                <a:latin typeface="LMMono10-Regular-Identity-H"/>
              </a:rPr>
              <a:t>PCOS</a:t>
            </a:r>
            <a:r>
              <a:rPr lang="en-US" sz="1800" dirty="0">
                <a:effectLst/>
                <a:latin typeface="LMRoman10-Regular-Identity-H"/>
              </a:rPr>
              <a:t>, while the second models were established using only the most influential variables, </a:t>
            </a:r>
            <a:r>
              <a:rPr lang="en-US" sz="1800" dirty="0" err="1">
                <a:effectLst/>
                <a:latin typeface="LMMono10-Regular-Identity-H"/>
              </a:rPr>
              <a:t>Follicle_NoL</a:t>
            </a:r>
            <a:r>
              <a:rPr lang="en-US" sz="1800" dirty="0">
                <a:effectLst/>
                <a:latin typeface="LMRoman10-Regular-Identity-H"/>
              </a:rPr>
              <a:t>, </a:t>
            </a:r>
            <a:r>
              <a:rPr lang="en-US" sz="1800" dirty="0" err="1">
                <a:effectLst/>
                <a:latin typeface="LMMono10-Regular-Identity-H"/>
              </a:rPr>
              <a:t>Follicle_NoR</a:t>
            </a:r>
            <a:r>
              <a:rPr lang="en-US" sz="1800" dirty="0">
                <a:effectLst/>
                <a:latin typeface="LMRoman10-Regular-Identity-H"/>
              </a:rPr>
              <a:t>, </a:t>
            </a:r>
            <a:r>
              <a:rPr lang="en-US" sz="1800" dirty="0" err="1">
                <a:effectLst/>
                <a:latin typeface="LMMono10-Regular-Identity-H"/>
              </a:rPr>
              <a:t>Hair_growth</a:t>
            </a:r>
            <a:r>
              <a:rPr lang="en-US" sz="1800" dirty="0">
                <a:effectLst/>
                <a:latin typeface="LMRoman10-Regular-Identity-H"/>
              </a:rPr>
              <a:t>, </a:t>
            </a:r>
            <a:r>
              <a:rPr lang="en-US" sz="1800" dirty="0" err="1">
                <a:effectLst/>
                <a:latin typeface="LMMono10-Regular-Identity-H"/>
              </a:rPr>
              <a:t>Skin_darkening</a:t>
            </a:r>
            <a:r>
              <a:rPr lang="en-US" sz="1800" dirty="0">
                <a:effectLst/>
                <a:latin typeface="LMRoman10-Regular-Identity-H"/>
              </a:rPr>
              <a:t>, </a:t>
            </a:r>
            <a:r>
              <a:rPr lang="en-US" sz="1800" dirty="0" err="1">
                <a:effectLst/>
                <a:latin typeface="LMMono10-Regular-Identity-H"/>
              </a:rPr>
              <a:t>Weight_gain</a:t>
            </a:r>
            <a:r>
              <a:rPr lang="en-US" sz="1800" dirty="0">
                <a:effectLst/>
                <a:latin typeface="LMMono10-Regular-Identity-H"/>
              </a:rPr>
              <a:t> </a:t>
            </a:r>
            <a:r>
              <a:rPr lang="en-US" sz="1800" dirty="0">
                <a:effectLst/>
                <a:latin typeface="LMRoman10-Regular-Identity-H"/>
              </a:rPr>
              <a:t>and the target variable </a:t>
            </a:r>
            <a:r>
              <a:rPr lang="en-US" sz="1800" dirty="0">
                <a:effectLst/>
                <a:latin typeface="LMMono10-Regular-Identity-H"/>
              </a:rPr>
              <a:t>PCOS</a:t>
            </a:r>
            <a:r>
              <a:rPr lang="en-US" sz="1800" dirty="0">
                <a:effectLst/>
                <a:latin typeface="LMRoman10-Regular-Identity-H"/>
              </a:rPr>
              <a:t>. </a:t>
            </a:r>
            <a:endParaRPr lang="en-US" dirty="0"/>
          </a:p>
          <a:p>
            <a:endParaRPr lang="en-US" dirty="0"/>
          </a:p>
        </p:txBody>
      </p:sp>
      <p:sp>
        <p:nvSpPr>
          <p:cNvPr id="4" name="Slide Number Placeholder 3"/>
          <p:cNvSpPr>
            <a:spLocks noGrp="1"/>
          </p:cNvSpPr>
          <p:nvPr>
            <p:ph type="sldNum" sz="quarter" idx="5"/>
          </p:nvPr>
        </p:nvSpPr>
        <p:spPr/>
        <p:txBody>
          <a:bodyPr/>
          <a:lstStyle/>
          <a:p>
            <a:fld id="{CD313E8D-88F5-BF46-9F92-10893FB15FE1}" type="slidenum">
              <a:rPr lang="en-US" smtClean="0"/>
              <a:t>19</a:t>
            </a:fld>
            <a:endParaRPr lang="en-US"/>
          </a:p>
        </p:txBody>
      </p:sp>
    </p:spTree>
    <p:extLst>
      <p:ext uri="{BB962C8B-B14F-4D97-AF65-F5344CB8AC3E}">
        <p14:creationId xmlns:p14="http://schemas.microsoft.com/office/powerpoint/2010/main" val="242620798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Regular-Identity-H"/>
              </a:rPr>
              <a:t>The model building involved the creation of 6 algorithms: Decision Tree (</a:t>
            </a:r>
            <a:r>
              <a:rPr lang="en-US" sz="1800" dirty="0" err="1">
                <a:effectLst/>
                <a:latin typeface="LMRoman10-Regular-Identity-H"/>
              </a:rPr>
              <a:t>rpart</a:t>
            </a:r>
            <a:r>
              <a:rPr lang="en-US" sz="1800" dirty="0">
                <a:effectLst/>
                <a:latin typeface="LMRoman10-Regular-Identity-H"/>
              </a:rPr>
              <a:t>), Ran- </a:t>
            </a:r>
            <a:r>
              <a:rPr lang="en-US" sz="1800" dirty="0" err="1">
                <a:effectLst/>
                <a:latin typeface="LMRoman10-Regular-Identity-H"/>
              </a:rPr>
              <a:t>dom</a:t>
            </a:r>
            <a:r>
              <a:rPr lang="en-US" sz="1800" dirty="0">
                <a:effectLst/>
                <a:latin typeface="LMRoman10-Regular-Identity-H"/>
              </a:rPr>
              <a:t> Forest (</a:t>
            </a:r>
            <a:r>
              <a:rPr lang="en-US" sz="1800" dirty="0" err="1">
                <a:effectLst/>
                <a:latin typeface="LMRoman10-Regular-Identity-H"/>
              </a:rPr>
              <a:t>randomForest</a:t>
            </a:r>
            <a:r>
              <a:rPr lang="en-US" sz="1800" dirty="0">
                <a:effectLst/>
                <a:latin typeface="LMRoman10-Regular-Identity-H"/>
              </a:rPr>
              <a:t>), Gradient Boosting Machines (</a:t>
            </a:r>
            <a:r>
              <a:rPr lang="en-US" sz="1800" dirty="0" err="1">
                <a:effectLst/>
                <a:latin typeface="LMRoman10-Regular-Identity-H"/>
              </a:rPr>
              <a:t>xgboost</a:t>
            </a:r>
            <a:r>
              <a:rPr lang="en-US" sz="1800" dirty="0">
                <a:effectLst/>
                <a:latin typeface="LMRoman10-Regular-Identity-H"/>
              </a:rPr>
              <a:t> or </a:t>
            </a:r>
            <a:r>
              <a:rPr lang="en-US" sz="1800" dirty="0" err="1">
                <a:effectLst/>
                <a:latin typeface="LMRoman10-Regular-Identity-H"/>
              </a:rPr>
              <a:t>gbm</a:t>
            </a:r>
            <a:r>
              <a:rPr lang="en-US" sz="1800" dirty="0">
                <a:effectLst/>
                <a:latin typeface="LMRoman10-Regular-Identity-H"/>
              </a:rPr>
              <a:t>), Support Vector Machines (e1071), Neural Networks (</a:t>
            </a:r>
            <a:r>
              <a:rPr lang="en-US" sz="1800" dirty="0" err="1">
                <a:effectLst/>
                <a:latin typeface="LMRoman10-Regular-Identity-H"/>
              </a:rPr>
              <a:t>neuralnet</a:t>
            </a:r>
            <a:r>
              <a:rPr lang="en-US" sz="1800" dirty="0">
                <a:effectLst/>
                <a:latin typeface="LMRoman10-Regular-Identity-H"/>
              </a:rPr>
              <a:t>), and K-Nearest Neighbors (</a:t>
            </a:r>
            <a:r>
              <a:rPr lang="en-US" sz="1800" dirty="0" err="1">
                <a:effectLst/>
                <a:latin typeface="LMRoman10-Regular-Identity-H"/>
              </a:rPr>
              <a:t>kknn</a:t>
            </a:r>
            <a:r>
              <a:rPr lang="en-US" sz="1800" dirty="0">
                <a:effectLst/>
                <a:latin typeface="LMRoman10-Regular-Identity-H"/>
              </a:rPr>
              <a:t> or class). For each algorithm, two models were generated. The first model was developed using the entire dataset with the target variable </a:t>
            </a:r>
            <a:r>
              <a:rPr lang="en-US" sz="1800" dirty="0">
                <a:effectLst/>
                <a:latin typeface="LMMono10-Regular-Identity-H"/>
              </a:rPr>
              <a:t>PCOS</a:t>
            </a:r>
            <a:r>
              <a:rPr lang="en-US" sz="1800" dirty="0">
                <a:effectLst/>
                <a:latin typeface="LMRoman10-Regular-Identity-H"/>
              </a:rPr>
              <a:t>, while the second models were established using only the most influential variables, </a:t>
            </a:r>
            <a:r>
              <a:rPr lang="en-US" sz="1800" dirty="0" err="1">
                <a:effectLst/>
                <a:latin typeface="LMMono10-Regular-Identity-H"/>
              </a:rPr>
              <a:t>Follicle_NoL</a:t>
            </a:r>
            <a:r>
              <a:rPr lang="en-US" sz="1800" dirty="0">
                <a:effectLst/>
                <a:latin typeface="LMRoman10-Regular-Identity-H"/>
              </a:rPr>
              <a:t>, </a:t>
            </a:r>
            <a:r>
              <a:rPr lang="en-US" sz="1800" dirty="0" err="1">
                <a:effectLst/>
                <a:latin typeface="LMMono10-Regular-Identity-H"/>
              </a:rPr>
              <a:t>Follicle_NoR</a:t>
            </a:r>
            <a:r>
              <a:rPr lang="en-US" sz="1800" dirty="0">
                <a:effectLst/>
                <a:latin typeface="LMRoman10-Regular-Identity-H"/>
              </a:rPr>
              <a:t>, </a:t>
            </a:r>
            <a:r>
              <a:rPr lang="en-US" sz="1800" dirty="0" err="1">
                <a:effectLst/>
                <a:latin typeface="LMMono10-Regular-Identity-H"/>
              </a:rPr>
              <a:t>Hair_growth</a:t>
            </a:r>
            <a:r>
              <a:rPr lang="en-US" sz="1800" dirty="0">
                <a:effectLst/>
                <a:latin typeface="LMRoman10-Regular-Identity-H"/>
              </a:rPr>
              <a:t>, </a:t>
            </a:r>
            <a:r>
              <a:rPr lang="en-US" sz="1800" dirty="0" err="1">
                <a:effectLst/>
                <a:latin typeface="LMMono10-Regular-Identity-H"/>
              </a:rPr>
              <a:t>Skin_darkening</a:t>
            </a:r>
            <a:r>
              <a:rPr lang="en-US" sz="1800" dirty="0">
                <a:effectLst/>
                <a:latin typeface="LMRoman10-Regular-Identity-H"/>
              </a:rPr>
              <a:t>, </a:t>
            </a:r>
            <a:r>
              <a:rPr lang="en-US" sz="1800" dirty="0" err="1">
                <a:effectLst/>
                <a:latin typeface="LMMono10-Regular-Identity-H"/>
              </a:rPr>
              <a:t>Weight_gain</a:t>
            </a:r>
            <a:r>
              <a:rPr lang="en-US" sz="1800" dirty="0">
                <a:effectLst/>
                <a:latin typeface="LMMono10-Regular-Identity-H"/>
              </a:rPr>
              <a:t> </a:t>
            </a:r>
            <a:r>
              <a:rPr lang="en-US" sz="1800" dirty="0">
                <a:effectLst/>
                <a:latin typeface="LMRoman10-Regular-Identity-H"/>
              </a:rPr>
              <a:t>and the target variable </a:t>
            </a:r>
            <a:r>
              <a:rPr lang="en-US" sz="1800" dirty="0">
                <a:effectLst/>
                <a:latin typeface="LMMono10-Regular-Identity-H"/>
              </a:rPr>
              <a:t>PCOS</a:t>
            </a:r>
            <a:r>
              <a:rPr lang="en-US" sz="1800" dirty="0">
                <a:effectLst/>
                <a:latin typeface="LMRoman10-Regular-Identity-H"/>
              </a:rPr>
              <a:t>. </a:t>
            </a:r>
            <a:endParaRPr lang="en-US" dirty="0"/>
          </a:p>
          <a:p>
            <a:endParaRPr lang="en-US" dirty="0"/>
          </a:p>
        </p:txBody>
      </p:sp>
      <p:sp>
        <p:nvSpPr>
          <p:cNvPr id="4" name="Slide Number Placeholder 3"/>
          <p:cNvSpPr>
            <a:spLocks noGrp="1"/>
          </p:cNvSpPr>
          <p:nvPr>
            <p:ph type="sldNum" sz="quarter" idx="5"/>
          </p:nvPr>
        </p:nvSpPr>
        <p:spPr/>
        <p:txBody>
          <a:bodyPr/>
          <a:lstStyle/>
          <a:p>
            <a:fld id="{CD313E8D-88F5-BF46-9F92-10893FB15FE1}" type="slidenum">
              <a:rPr lang="en-US" smtClean="0"/>
              <a:t>20</a:t>
            </a:fld>
            <a:endParaRPr lang="en-US"/>
          </a:p>
        </p:txBody>
      </p:sp>
    </p:spTree>
    <p:extLst>
      <p:ext uri="{BB962C8B-B14F-4D97-AF65-F5344CB8AC3E}">
        <p14:creationId xmlns:p14="http://schemas.microsoft.com/office/powerpoint/2010/main" val="321346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my presentation I will review the problem I tried to solve, how I went about solving it, my assumptions before starting to build my models, my finding and conclusion.</a:t>
            </a: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2</a:t>
            </a:fld>
            <a:endParaRPr lang="zh-CN" altLang="en-US"/>
          </a:p>
        </p:txBody>
      </p:sp>
    </p:spTree>
    <p:extLst>
      <p:ext uri="{BB962C8B-B14F-4D97-AF65-F5344CB8AC3E}">
        <p14:creationId xmlns:p14="http://schemas.microsoft.com/office/powerpoint/2010/main" val="17344921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Regular-Identity-H"/>
              </a:rPr>
              <a:t>The model building involved the creation of 6 algorithms: Decision Tree (</a:t>
            </a:r>
            <a:r>
              <a:rPr lang="en-US" sz="1800" dirty="0" err="1">
                <a:effectLst/>
                <a:latin typeface="LMRoman10-Regular-Identity-H"/>
              </a:rPr>
              <a:t>rpart</a:t>
            </a:r>
            <a:r>
              <a:rPr lang="en-US" sz="1800" dirty="0">
                <a:effectLst/>
                <a:latin typeface="LMRoman10-Regular-Identity-H"/>
              </a:rPr>
              <a:t>), Ran- </a:t>
            </a:r>
            <a:r>
              <a:rPr lang="en-US" sz="1800" dirty="0" err="1">
                <a:effectLst/>
                <a:latin typeface="LMRoman10-Regular-Identity-H"/>
              </a:rPr>
              <a:t>dom</a:t>
            </a:r>
            <a:r>
              <a:rPr lang="en-US" sz="1800" dirty="0">
                <a:effectLst/>
                <a:latin typeface="LMRoman10-Regular-Identity-H"/>
              </a:rPr>
              <a:t> Forest (</a:t>
            </a:r>
            <a:r>
              <a:rPr lang="en-US" sz="1800" dirty="0" err="1">
                <a:effectLst/>
                <a:latin typeface="LMRoman10-Regular-Identity-H"/>
              </a:rPr>
              <a:t>randomForest</a:t>
            </a:r>
            <a:r>
              <a:rPr lang="en-US" sz="1800" dirty="0">
                <a:effectLst/>
                <a:latin typeface="LMRoman10-Regular-Identity-H"/>
              </a:rPr>
              <a:t>), Gradient Boosting Machines (</a:t>
            </a:r>
            <a:r>
              <a:rPr lang="en-US" sz="1800" dirty="0" err="1">
                <a:effectLst/>
                <a:latin typeface="LMRoman10-Regular-Identity-H"/>
              </a:rPr>
              <a:t>xgboost</a:t>
            </a:r>
            <a:r>
              <a:rPr lang="en-US" sz="1800" dirty="0">
                <a:effectLst/>
                <a:latin typeface="LMRoman10-Regular-Identity-H"/>
              </a:rPr>
              <a:t> or </a:t>
            </a:r>
            <a:r>
              <a:rPr lang="en-US" sz="1800" dirty="0" err="1">
                <a:effectLst/>
                <a:latin typeface="LMRoman10-Regular-Identity-H"/>
              </a:rPr>
              <a:t>gbm</a:t>
            </a:r>
            <a:r>
              <a:rPr lang="en-US" sz="1800" dirty="0">
                <a:effectLst/>
                <a:latin typeface="LMRoman10-Regular-Identity-H"/>
              </a:rPr>
              <a:t>), Support Vector Machines (e1071), Neural Networks (</a:t>
            </a:r>
            <a:r>
              <a:rPr lang="en-US" sz="1800" dirty="0" err="1">
                <a:effectLst/>
                <a:latin typeface="LMRoman10-Regular-Identity-H"/>
              </a:rPr>
              <a:t>neuralnet</a:t>
            </a:r>
            <a:r>
              <a:rPr lang="en-US" sz="1800" dirty="0">
                <a:effectLst/>
                <a:latin typeface="LMRoman10-Regular-Identity-H"/>
              </a:rPr>
              <a:t>), and K-Nearest Neighbors (</a:t>
            </a:r>
            <a:r>
              <a:rPr lang="en-US" sz="1800" dirty="0" err="1">
                <a:effectLst/>
                <a:latin typeface="LMRoman10-Regular-Identity-H"/>
              </a:rPr>
              <a:t>kknn</a:t>
            </a:r>
            <a:r>
              <a:rPr lang="en-US" sz="1800" dirty="0">
                <a:effectLst/>
                <a:latin typeface="LMRoman10-Regular-Identity-H"/>
              </a:rPr>
              <a:t> or class). For each algorithm, two models were generated. The first model was developed using the entire dataset with the target variable </a:t>
            </a:r>
            <a:r>
              <a:rPr lang="en-US" sz="1800" dirty="0">
                <a:effectLst/>
                <a:latin typeface="LMMono10-Regular-Identity-H"/>
              </a:rPr>
              <a:t>PCOS</a:t>
            </a:r>
            <a:r>
              <a:rPr lang="en-US" sz="1800" dirty="0">
                <a:effectLst/>
                <a:latin typeface="LMRoman10-Regular-Identity-H"/>
              </a:rPr>
              <a:t>, while the second models were established using only the most influential variables, </a:t>
            </a:r>
            <a:r>
              <a:rPr lang="en-US" sz="1800" dirty="0" err="1">
                <a:effectLst/>
                <a:latin typeface="LMMono10-Regular-Identity-H"/>
              </a:rPr>
              <a:t>Follicle_NoL</a:t>
            </a:r>
            <a:r>
              <a:rPr lang="en-US" sz="1800" dirty="0">
                <a:effectLst/>
                <a:latin typeface="LMRoman10-Regular-Identity-H"/>
              </a:rPr>
              <a:t>, </a:t>
            </a:r>
            <a:r>
              <a:rPr lang="en-US" sz="1800" dirty="0" err="1">
                <a:effectLst/>
                <a:latin typeface="LMMono10-Regular-Identity-H"/>
              </a:rPr>
              <a:t>Follicle_NoR</a:t>
            </a:r>
            <a:r>
              <a:rPr lang="en-US" sz="1800" dirty="0">
                <a:effectLst/>
                <a:latin typeface="LMRoman10-Regular-Identity-H"/>
              </a:rPr>
              <a:t>, </a:t>
            </a:r>
            <a:r>
              <a:rPr lang="en-US" sz="1800" dirty="0" err="1">
                <a:effectLst/>
                <a:latin typeface="LMMono10-Regular-Identity-H"/>
              </a:rPr>
              <a:t>Hair_growth</a:t>
            </a:r>
            <a:r>
              <a:rPr lang="en-US" sz="1800" dirty="0">
                <a:effectLst/>
                <a:latin typeface="LMRoman10-Regular-Identity-H"/>
              </a:rPr>
              <a:t>, </a:t>
            </a:r>
            <a:r>
              <a:rPr lang="en-US" sz="1800" dirty="0" err="1">
                <a:effectLst/>
                <a:latin typeface="LMMono10-Regular-Identity-H"/>
              </a:rPr>
              <a:t>Skin_darkening</a:t>
            </a:r>
            <a:r>
              <a:rPr lang="en-US" sz="1800" dirty="0">
                <a:effectLst/>
                <a:latin typeface="LMRoman10-Regular-Identity-H"/>
              </a:rPr>
              <a:t>, </a:t>
            </a:r>
            <a:r>
              <a:rPr lang="en-US" sz="1800" dirty="0" err="1">
                <a:effectLst/>
                <a:latin typeface="LMMono10-Regular-Identity-H"/>
              </a:rPr>
              <a:t>Weight_gain</a:t>
            </a:r>
            <a:r>
              <a:rPr lang="en-US" sz="1800" dirty="0">
                <a:effectLst/>
                <a:latin typeface="LMMono10-Regular-Identity-H"/>
              </a:rPr>
              <a:t> </a:t>
            </a:r>
            <a:r>
              <a:rPr lang="en-US" sz="1800" dirty="0">
                <a:effectLst/>
                <a:latin typeface="LMRoman10-Regular-Identity-H"/>
              </a:rPr>
              <a:t>and the target variable </a:t>
            </a:r>
            <a:r>
              <a:rPr lang="en-US" sz="1800" dirty="0">
                <a:effectLst/>
                <a:latin typeface="LMMono10-Regular-Identity-H"/>
              </a:rPr>
              <a:t>PCOS</a:t>
            </a:r>
            <a:r>
              <a:rPr lang="en-US" sz="1800" dirty="0">
                <a:effectLst/>
                <a:latin typeface="LMRoman10-Regular-Identity-H"/>
              </a:rPr>
              <a:t>. </a:t>
            </a:r>
            <a:endParaRPr lang="en-US" dirty="0"/>
          </a:p>
          <a:p>
            <a:endParaRPr lang="en-US" dirty="0"/>
          </a:p>
        </p:txBody>
      </p:sp>
      <p:sp>
        <p:nvSpPr>
          <p:cNvPr id="4" name="Slide Number Placeholder 3"/>
          <p:cNvSpPr>
            <a:spLocks noGrp="1"/>
          </p:cNvSpPr>
          <p:nvPr>
            <p:ph type="sldNum" sz="quarter" idx="5"/>
          </p:nvPr>
        </p:nvSpPr>
        <p:spPr/>
        <p:txBody>
          <a:bodyPr/>
          <a:lstStyle/>
          <a:p>
            <a:fld id="{CD313E8D-88F5-BF46-9F92-10893FB15FE1}" type="slidenum">
              <a:rPr lang="en-US" smtClean="0"/>
              <a:t>21</a:t>
            </a:fld>
            <a:endParaRPr lang="en-US"/>
          </a:p>
        </p:txBody>
      </p:sp>
    </p:spTree>
    <p:extLst>
      <p:ext uri="{BB962C8B-B14F-4D97-AF65-F5344CB8AC3E}">
        <p14:creationId xmlns:p14="http://schemas.microsoft.com/office/powerpoint/2010/main" val="193459919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Regular-Identity-H"/>
              </a:rPr>
              <a:t>The model building involved the creation of 6 algorithms: Decision Tree (</a:t>
            </a:r>
            <a:r>
              <a:rPr lang="en-US" sz="1800" dirty="0" err="1">
                <a:effectLst/>
                <a:latin typeface="LMRoman10-Regular-Identity-H"/>
              </a:rPr>
              <a:t>rpart</a:t>
            </a:r>
            <a:r>
              <a:rPr lang="en-US" sz="1800" dirty="0">
                <a:effectLst/>
                <a:latin typeface="LMRoman10-Regular-Identity-H"/>
              </a:rPr>
              <a:t>), Ran- </a:t>
            </a:r>
            <a:r>
              <a:rPr lang="en-US" sz="1800" dirty="0" err="1">
                <a:effectLst/>
                <a:latin typeface="LMRoman10-Regular-Identity-H"/>
              </a:rPr>
              <a:t>dom</a:t>
            </a:r>
            <a:r>
              <a:rPr lang="en-US" sz="1800" dirty="0">
                <a:effectLst/>
                <a:latin typeface="LMRoman10-Regular-Identity-H"/>
              </a:rPr>
              <a:t> Forest (</a:t>
            </a:r>
            <a:r>
              <a:rPr lang="en-US" sz="1800" dirty="0" err="1">
                <a:effectLst/>
                <a:latin typeface="LMRoman10-Regular-Identity-H"/>
              </a:rPr>
              <a:t>randomForest</a:t>
            </a:r>
            <a:r>
              <a:rPr lang="en-US" sz="1800" dirty="0">
                <a:effectLst/>
                <a:latin typeface="LMRoman10-Regular-Identity-H"/>
              </a:rPr>
              <a:t>), Gradient Boosting Machines (</a:t>
            </a:r>
            <a:r>
              <a:rPr lang="en-US" sz="1800" dirty="0" err="1">
                <a:effectLst/>
                <a:latin typeface="LMRoman10-Regular-Identity-H"/>
              </a:rPr>
              <a:t>xgboost</a:t>
            </a:r>
            <a:r>
              <a:rPr lang="en-US" sz="1800" dirty="0">
                <a:effectLst/>
                <a:latin typeface="LMRoman10-Regular-Identity-H"/>
              </a:rPr>
              <a:t> or </a:t>
            </a:r>
            <a:r>
              <a:rPr lang="en-US" sz="1800" dirty="0" err="1">
                <a:effectLst/>
                <a:latin typeface="LMRoman10-Regular-Identity-H"/>
              </a:rPr>
              <a:t>gbm</a:t>
            </a:r>
            <a:r>
              <a:rPr lang="en-US" sz="1800" dirty="0">
                <a:effectLst/>
                <a:latin typeface="LMRoman10-Regular-Identity-H"/>
              </a:rPr>
              <a:t>), Support Vector Machines (e1071), Neural Networks (</a:t>
            </a:r>
            <a:r>
              <a:rPr lang="en-US" sz="1800" dirty="0" err="1">
                <a:effectLst/>
                <a:latin typeface="LMRoman10-Regular-Identity-H"/>
              </a:rPr>
              <a:t>neuralnet</a:t>
            </a:r>
            <a:r>
              <a:rPr lang="en-US" sz="1800" dirty="0">
                <a:effectLst/>
                <a:latin typeface="LMRoman10-Regular-Identity-H"/>
              </a:rPr>
              <a:t>), and K-Nearest Neighbors (</a:t>
            </a:r>
            <a:r>
              <a:rPr lang="en-US" sz="1800" dirty="0" err="1">
                <a:effectLst/>
                <a:latin typeface="LMRoman10-Regular-Identity-H"/>
              </a:rPr>
              <a:t>kknn</a:t>
            </a:r>
            <a:r>
              <a:rPr lang="en-US" sz="1800" dirty="0">
                <a:effectLst/>
                <a:latin typeface="LMRoman10-Regular-Identity-H"/>
              </a:rPr>
              <a:t> or class). For each algorithm, two models were generated. The first model was developed using the entire dataset with the target variable </a:t>
            </a:r>
            <a:r>
              <a:rPr lang="en-US" sz="1800" dirty="0">
                <a:effectLst/>
                <a:latin typeface="LMMono10-Regular-Identity-H"/>
              </a:rPr>
              <a:t>PCOS</a:t>
            </a:r>
            <a:r>
              <a:rPr lang="en-US" sz="1800" dirty="0">
                <a:effectLst/>
                <a:latin typeface="LMRoman10-Regular-Identity-H"/>
              </a:rPr>
              <a:t>, while the second models were established using only the most influential variables, </a:t>
            </a:r>
            <a:r>
              <a:rPr lang="en-US" sz="1800" dirty="0" err="1">
                <a:effectLst/>
                <a:latin typeface="LMMono10-Regular-Identity-H"/>
              </a:rPr>
              <a:t>Follicle_NoL</a:t>
            </a:r>
            <a:r>
              <a:rPr lang="en-US" sz="1800" dirty="0">
                <a:effectLst/>
                <a:latin typeface="LMRoman10-Regular-Identity-H"/>
              </a:rPr>
              <a:t>, </a:t>
            </a:r>
            <a:r>
              <a:rPr lang="en-US" sz="1800" dirty="0" err="1">
                <a:effectLst/>
                <a:latin typeface="LMMono10-Regular-Identity-H"/>
              </a:rPr>
              <a:t>Follicle_NoR</a:t>
            </a:r>
            <a:r>
              <a:rPr lang="en-US" sz="1800" dirty="0">
                <a:effectLst/>
                <a:latin typeface="LMRoman10-Regular-Identity-H"/>
              </a:rPr>
              <a:t>, </a:t>
            </a:r>
            <a:r>
              <a:rPr lang="en-US" sz="1800" dirty="0" err="1">
                <a:effectLst/>
                <a:latin typeface="LMMono10-Regular-Identity-H"/>
              </a:rPr>
              <a:t>Hair_growth</a:t>
            </a:r>
            <a:r>
              <a:rPr lang="en-US" sz="1800" dirty="0">
                <a:effectLst/>
                <a:latin typeface="LMRoman10-Regular-Identity-H"/>
              </a:rPr>
              <a:t>, </a:t>
            </a:r>
            <a:r>
              <a:rPr lang="en-US" sz="1800" dirty="0" err="1">
                <a:effectLst/>
                <a:latin typeface="LMMono10-Regular-Identity-H"/>
              </a:rPr>
              <a:t>Skin_darkening</a:t>
            </a:r>
            <a:r>
              <a:rPr lang="en-US" sz="1800" dirty="0">
                <a:effectLst/>
                <a:latin typeface="LMRoman10-Regular-Identity-H"/>
              </a:rPr>
              <a:t>, </a:t>
            </a:r>
            <a:r>
              <a:rPr lang="en-US" sz="1800" dirty="0" err="1">
                <a:effectLst/>
                <a:latin typeface="LMMono10-Regular-Identity-H"/>
              </a:rPr>
              <a:t>Weight_gain</a:t>
            </a:r>
            <a:r>
              <a:rPr lang="en-US" sz="1800" dirty="0">
                <a:effectLst/>
                <a:latin typeface="LMMono10-Regular-Identity-H"/>
              </a:rPr>
              <a:t> </a:t>
            </a:r>
            <a:r>
              <a:rPr lang="en-US" sz="1800" dirty="0">
                <a:effectLst/>
                <a:latin typeface="LMRoman10-Regular-Identity-H"/>
              </a:rPr>
              <a:t>and the target variable </a:t>
            </a:r>
            <a:r>
              <a:rPr lang="en-US" sz="1800" dirty="0">
                <a:effectLst/>
                <a:latin typeface="LMMono10-Regular-Identity-H"/>
              </a:rPr>
              <a:t>PCOS</a:t>
            </a:r>
            <a:r>
              <a:rPr lang="en-US" sz="1800" dirty="0">
                <a:effectLst/>
                <a:latin typeface="LMRoman10-Regular-Identity-H"/>
              </a:rPr>
              <a:t>. </a:t>
            </a:r>
            <a:endParaRPr lang="en-US" dirty="0"/>
          </a:p>
          <a:p>
            <a:endParaRPr lang="en-US" dirty="0"/>
          </a:p>
        </p:txBody>
      </p:sp>
      <p:sp>
        <p:nvSpPr>
          <p:cNvPr id="4" name="Slide Number Placeholder 3"/>
          <p:cNvSpPr>
            <a:spLocks noGrp="1"/>
          </p:cNvSpPr>
          <p:nvPr>
            <p:ph type="sldNum" sz="quarter" idx="5"/>
          </p:nvPr>
        </p:nvSpPr>
        <p:spPr/>
        <p:txBody>
          <a:bodyPr/>
          <a:lstStyle/>
          <a:p>
            <a:fld id="{CD313E8D-88F5-BF46-9F92-10893FB15FE1}" type="slidenum">
              <a:rPr lang="en-US" smtClean="0"/>
              <a:t>22</a:t>
            </a:fld>
            <a:endParaRPr lang="en-US"/>
          </a:p>
        </p:txBody>
      </p:sp>
    </p:spTree>
    <p:extLst>
      <p:ext uri="{BB962C8B-B14F-4D97-AF65-F5344CB8AC3E}">
        <p14:creationId xmlns:p14="http://schemas.microsoft.com/office/powerpoint/2010/main" val="357947021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Regular-Identity-H"/>
              </a:rPr>
              <a:t>The model building involved the creation of 6 algorithms: Decision Tree (</a:t>
            </a:r>
            <a:r>
              <a:rPr lang="en-US" sz="1800" dirty="0" err="1">
                <a:effectLst/>
                <a:latin typeface="LMRoman10-Regular-Identity-H"/>
              </a:rPr>
              <a:t>rpart</a:t>
            </a:r>
            <a:r>
              <a:rPr lang="en-US" sz="1800" dirty="0">
                <a:effectLst/>
                <a:latin typeface="LMRoman10-Regular-Identity-H"/>
              </a:rPr>
              <a:t>), Ran- </a:t>
            </a:r>
            <a:r>
              <a:rPr lang="en-US" sz="1800" dirty="0" err="1">
                <a:effectLst/>
                <a:latin typeface="LMRoman10-Regular-Identity-H"/>
              </a:rPr>
              <a:t>dom</a:t>
            </a:r>
            <a:r>
              <a:rPr lang="en-US" sz="1800" dirty="0">
                <a:effectLst/>
                <a:latin typeface="LMRoman10-Regular-Identity-H"/>
              </a:rPr>
              <a:t> Forest (</a:t>
            </a:r>
            <a:r>
              <a:rPr lang="en-US" sz="1800" dirty="0" err="1">
                <a:effectLst/>
                <a:latin typeface="LMRoman10-Regular-Identity-H"/>
              </a:rPr>
              <a:t>randomForest</a:t>
            </a:r>
            <a:r>
              <a:rPr lang="en-US" sz="1800" dirty="0">
                <a:effectLst/>
                <a:latin typeface="LMRoman10-Regular-Identity-H"/>
              </a:rPr>
              <a:t>), Gradient Boosting Machines (</a:t>
            </a:r>
            <a:r>
              <a:rPr lang="en-US" sz="1800" dirty="0" err="1">
                <a:effectLst/>
                <a:latin typeface="LMRoman10-Regular-Identity-H"/>
              </a:rPr>
              <a:t>xgboost</a:t>
            </a:r>
            <a:r>
              <a:rPr lang="en-US" sz="1800" dirty="0">
                <a:effectLst/>
                <a:latin typeface="LMRoman10-Regular-Identity-H"/>
              </a:rPr>
              <a:t> or </a:t>
            </a:r>
            <a:r>
              <a:rPr lang="en-US" sz="1800" dirty="0" err="1">
                <a:effectLst/>
                <a:latin typeface="LMRoman10-Regular-Identity-H"/>
              </a:rPr>
              <a:t>gbm</a:t>
            </a:r>
            <a:r>
              <a:rPr lang="en-US" sz="1800" dirty="0">
                <a:effectLst/>
                <a:latin typeface="LMRoman10-Regular-Identity-H"/>
              </a:rPr>
              <a:t>), Support Vector Machines (e1071), Neural Networks (</a:t>
            </a:r>
            <a:r>
              <a:rPr lang="en-US" sz="1800" dirty="0" err="1">
                <a:effectLst/>
                <a:latin typeface="LMRoman10-Regular-Identity-H"/>
              </a:rPr>
              <a:t>neuralnet</a:t>
            </a:r>
            <a:r>
              <a:rPr lang="en-US" sz="1800" dirty="0">
                <a:effectLst/>
                <a:latin typeface="LMRoman10-Regular-Identity-H"/>
              </a:rPr>
              <a:t>), and K-Nearest Neighbors (</a:t>
            </a:r>
            <a:r>
              <a:rPr lang="en-US" sz="1800" dirty="0" err="1">
                <a:effectLst/>
                <a:latin typeface="LMRoman10-Regular-Identity-H"/>
              </a:rPr>
              <a:t>kknn</a:t>
            </a:r>
            <a:r>
              <a:rPr lang="en-US" sz="1800" dirty="0">
                <a:effectLst/>
                <a:latin typeface="LMRoman10-Regular-Identity-H"/>
              </a:rPr>
              <a:t> or class). For each algorithm, two models were generated. The first model was developed using the entire dataset with the target variable </a:t>
            </a:r>
            <a:r>
              <a:rPr lang="en-US" sz="1800" dirty="0">
                <a:effectLst/>
                <a:latin typeface="LMMono10-Regular-Identity-H"/>
              </a:rPr>
              <a:t>PCOS</a:t>
            </a:r>
            <a:r>
              <a:rPr lang="en-US" sz="1800" dirty="0">
                <a:effectLst/>
                <a:latin typeface="LMRoman10-Regular-Identity-H"/>
              </a:rPr>
              <a:t>, while the second models were established using only the most influential variables, </a:t>
            </a:r>
            <a:r>
              <a:rPr lang="en-US" sz="1800" dirty="0" err="1">
                <a:effectLst/>
                <a:latin typeface="LMMono10-Regular-Identity-H"/>
              </a:rPr>
              <a:t>Follicle_NoL</a:t>
            </a:r>
            <a:r>
              <a:rPr lang="en-US" sz="1800" dirty="0">
                <a:effectLst/>
                <a:latin typeface="LMRoman10-Regular-Identity-H"/>
              </a:rPr>
              <a:t>, </a:t>
            </a:r>
            <a:r>
              <a:rPr lang="en-US" sz="1800" dirty="0" err="1">
                <a:effectLst/>
                <a:latin typeface="LMMono10-Regular-Identity-H"/>
              </a:rPr>
              <a:t>Follicle_NoR</a:t>
            </a:r>
            <a:r>
              <a:rPr lang="en-US" sz="1800" dirty="0">
                <a:effectLst/>
                <a:latin typeface="LMRoman10-Regular-Identity-H"/>
              </a:rPr>
              <a:t>, </a:t>
            </a:r>
            <a:r>
              <a:rPr lang="en-US" sz="1800" dirty="0" err="1">
                <a:effectLst/>
                <a:latin typeface="LMMono10-Regular-Identity-H"/>
              </a:rPr>
              <a:t>Hair_growth</a:t>
            </a:r>
            <a:r>
              <a:rPr lang="en-US" sz="1800" dirty="0">
                <a:effectLst/>
                <a:latin typeface="LMRoman10-Regular-Identity-H"/>
              </a:rPr>
              <a:t>, </a:t>
            </a:r>
            <a:r>
              <a:rPr lang="en-US" sz="1800" dirty="0" err="1">
                <a:effectLst/>
                <a:latin typeface="LMMono10-Regular-Identity-H"/>
              </a:rPr>
              <a:t>Skin_darkening</a:t>
            </a:r>
            <a:r>
              <a:rPr lang="en-US" sz="1800" dirty="0">
                <a:effectLst/>
                <a:latin typeface="LMRoman10-Regular-Identity-H"/>
              </a:rPr>
              <a:t>, </a:t>
            </a:r>
            <a:r>
              <a:rPr lang="en-US" sz="1800" dirty="0" err="1">
                <a:effectLst/>
                <a:latin typeface="LMMono10-Regular-Identity-H"/>
              </a:rPr>
              <a:t>Weight_gain</a:t>
            </a:r>
            <a:r>
              <a:rPr lang="en-US" sz="1800" dirty="0">
                <a:effectLst/>
                <a:latin typeface="LMMono10-Regular-Identity-H"/>
              </a:rPr>
              <a:t> </a:t>
            </a:r>
            <a:r>
              <a:rPr lang="en-US" sz="1800" dirty="0">
                <a:effectLst/>
                <a:latin typeface="LMRoman10-Regular-Identity-H"/>
              </a:rPr>
              <a:t>and the target variable </a:t>
            </a:r>
            <a:r>
              <a:rPr lang="en-US" sz="1800" dirty="0">
                <a:effectLst/>
                <a:latin typeface="LMMono10-Regular-Identity-H"/>
              </a:rPr>
              <a:t>PCOS</a:t>
            </a:r>
            <a:r>
              <a:rPr lang="en-US" sz="1800" dirty="0">
                <a:effectLst/>
                <a:latin typeface="LMRoman10-Regular-Identity-H"/>
              </a:rPr>
              <a:t>. </a:t>
            </a:r>
            <a:endParaRPr lang="en-US" dirty="0"/>
          </a:p>
          <a:p>
            <a:endParaRPr lang="en-US" dirty="0"/>
          </a:p>
        </p:txBody>
      </p:sp>
      <p:sp>
        <p:nvSpPr>
          <p:cNvPr id="4" name="Slide Number Placeholder 3"/>
          <p:cNvSpPr>
            <a:spLocks noGrp="1"/>
          </p:cNvSpPr>
          <p:nvPr>
            <p:ph type="sldNum" sz="quarter" idx="5"/>
          </p:nvPr>
        </p:nvSpPr>
        <p:spPr/>
        <p:txBody>
          <a:bodyPr/>
          <a:lstStyle/>
          <a:p>
            <a:fld id="{CD313E8D-88F5-BF46-9F92-10893FB15FE1}" type="slidenum">
              <a:rPr lang="en-US" smtClean="0"/>
              <a:t>23</a:t>
            </a:fld>
            <a:endParaRPr lang="en-US"/>
          </a:p>
        </p:txBody>
      </p:sp>
    </p:spTree>
    <p:extLst>
      <p:ext uri="{BB962C8B-B14F-4D97-AF65-F5344CB8AC3E}">
        <p14:creationId xmlns:p14="http://schemas.microsoft.com/office/powerpoint/2010/main" val="14125592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Regular-Identity-H"/>
              </a:rPr>
              <a:t>The model building involved the creation of 6 algorithms: Decision Tree (</a:t>
            </a:r>
            <a:r>
              <a:rPr lang="en-US" sz="1800" dirty="0" err="1">
                <a:effectLst/>
                <a:latin typeface="LMRoman10-Regular-Identity-H"/>
              </a:rPr>
              <a:t>rpart</a:t>
            </a:r>
            <a:r>
              <a:rPr lang="en-US" sz="1800" dirty="0">
                <a:effectLst/>
                <a:latin typeface="LMRoman10-Regular-Identity-H"/>
              </a:rPr>
              <a:t>), Ran- </a:t>
            </a:r>
            <a:r>
              <a:rPr lang="en-US" sz="1800" dirty="0" err="1">
                <a:effectLst/>
                <a:latin typeface="LMRoman10-Regular-Identity-H"/>
              </a:rPr>
              <a:t>dom</a:t>
            </a:r>
            <a:r>
              <a:rPr lang="en-US" sz="1800" dirty="0">
                <a:effectLst/>
                <a:latin typeface="LMRoman10-Regular-Identity-H"/>
              </a:rPr>
              <a:t> Forest (</a:t>
            </a:r>
            <a:r>
              <a:rPr lang="en-US" sz="1800" dirty="0" err="1">
                <a:effectLst/>
                <a:latin typeface="LMRoman10-Regular-Identity-H"/>
              </a:rPr>
              <a:t>randomForest</a:t>
            </a:r>
            <a:r>
              <a:rPr lang="en-US" sz="1800" dirty="0">
                <a:effectLst/>
                <a:latin typeface="LMRoman10-Regular-Identity-H"/>
              </a:rPr>
              <a:t>), Gradient Boosting Machines (</a:t>
            </a:r>
            <a:r>
              <a:rPr lang="en-US" sz="1800" dirty="0" err="1">
                <a:effectLst/>
                <a:latin typeface="LMRoman10-Regular-Identity-H"/>
              </a:rPr>
              <a:t>xgboost</a:t>
            </a:r>
            <a:r>
              <a:rPr lang="en-US" sz="1800" dirty="0">
                <a:effectLst/>
                <a:latin typeface="LMRoman10-Regular-Identity-H"/>
              </a:rPr>
              <a:t> or </a:t>
            </a:r>
            <a:r>
              <a:rPr lang="en-US" sz="1800" dirty="0" err="1">
                <a:effectLst/>
                <a:latin typeface="LMRoman10-Regular-Identity-H"/>
              </a:rPr>
              <a:t>gbm</a:t>
            </a:r>
            <a:r>
              <a:rPr lang="en-US" sz="1800" dirty="0">
                <a:effectLst/>
                <a:latin typeface="LMRoman10-Regular-Identity-H"/>
              </a:rPr>
              <a:t>), Support Vector Machines (e1071), Neural Networks (</a:t>
            </a:r>
            <a:r>
              <a:rPr lang="en-US" sz="1800" dirty="0" err="1">
                <a:effectLst/>
                <a:latin typeface="LMRoman10-Regular-Identity-H"/>
              </a:rPr>
              <a:t>neuralnet</a:t>
            </a:r>
            <a:r>
              <a:rPr lang="en-US" sz="1800" dirty="0">
                <a:effectLst/>
                <a:latin typeface="LMRoman10-Regular-Identity-H"/>
              </a:rPr>
              <a:t>), and K-Nearest Neighbors (</a:t>
            </a:r>
            <a:r>
              <a:rPr lang="en-US" sz="1800" dirty="0" err="1">
                <a:effectLst/>
                <a:latin typeface="LMRoman10-Regular-Identity-H"/>
              </a:rPr>
              <a:t>kknn</a:t>
            </a:r>
            <a:r>
              <a:rPr lang="en-US" sz="1800" dirty="0">
                <a:effectLst/>
                <a:latin typeface="LMRoman10-Regular-Identity-H"/>
              </a:rPr>
              <a:t> or class). For each algorithm, two models were generated. The first model was developed using the entire dataset with the target variable </a:t>
            </a:r>
            <a:r>
              <a:rPr lang="en-US" sz="1800" dirty="0">
                <a:effectLst/>
                <a:latin typeface="LMMono10-Regular-Identity-H"/>
              </a:rPr>
              <a:t>PCOS</a:t>
            </a:r>
            <a:r>
              <a:rPr lang="en-US" sz="1800" dirty="0">
                <a:effectLst/>
                <a:latin typeface="LMRoman10-Regular-Identity-H"/>
              </a:rPr>
              <a:t>, while the second models were established using only the most influential variables, </a:t>
            </a:r>
            <a:r>
              <a:rPr lang="en-US" sz="1800" dirty="0" err="1">
                <a:effectLst/>
                <a:latin typeface="LMMono10-Regular-Identity-H"/>
              </a:rPr>
              <a:t>Follicle_NoL</a:t>
            </a:r>
            <a:r>
              <a:rPr lang="en-US" sz="1800" dirty="0">
                <a:effectLst/>
                <a:latin typeface="LMRoman10-Regular-Identity-H"/>
              </a:rPr>
              <a:t>, </a:t>
            </a:r>
            <a:r>
              <a:rPr lang="en-US" sz="1800" dirty="0" err="1">
                <a:effectLst/>
                <a:latin typeface="LMMono10-Regular-Identity-H"/>
              </a:rPr>
              <a:t>Follicle_NoR</a:t>
            </a:r>
            <a:r>
              <a:rPr lang="en-US" sz="1800" dirty="0">
                <a:effectLst/>
                <a:latin typeface="LMRoman10-Regular-Identity-H"/>
              </a:rPr>
              <a:t>, </a:t>
            </a:r>
            <a:r>
              <a:rPr lang="en-US" sz="1800" dirty="0" err="1">
                <a:effectLst/>
                <a:latin typeface="LMMono10-Regular-Identity-H"/>
              </a:rPr>
              <a:t>Hair_growth</a:t>
            </a:r>
            <a:r>
              <a:rPr lang="en-US" sz="1800" dirty="0">
                <a:effectLst/>
                <a:latin typeface="LMRoman10-Regular-Identity-H"/>
              </a:rPr>
              <a:t>, </a:t>
            </a:r>
            <a:r>
              <a:rPr lang="en-US" sz="1800" dirty="0" err="1">
                <a:effectLst/>
                <a:latin typeface="LMMono10-Regular-Identity-H"/>
              </a:rPr>
              <a:t>Skin_darkening</a:t>
            </a:r>
            <a:r>
              <a:rPr lang="en-US" sz="1800" dirty="0">
                <a:effectLst/>
                <a:latin typeface="LMRoman10-Regular-Identity-H"/>
              </a:rPr>
              <a:t>, </a:t>
            </a:r>
            <a:r>
              <a:rPr lang="en-US" sz="1800" dirty="0" err="1">
                <a:effectLst/>
                <a:latin typeface="LMMono10-Regular-Identity-H"/>
              </a:rPr>
              <a:t>Weight_gain</a:t>
            </a:r>
            <a:r>
              <a:rPr lang="en-US" sz="1800" dirty="0">
                <a:effectLst/>
                <a:latin typeface="LMMono10-Regular-Identity-H"/>
              </a:rPr>
              <a:t> </a:t>
            </a:r>
            <a:r>
              <a:rPr lang="en-US" sz="1800" dirty="0">
                <a:effectLst/>
                <a:latin typeface="LMRoman10-Regular-Identity-H"/>
              </a:rPr>
              <a:t>and the target variable </a:t>
            </a:r>
            <a:r>
              <a:rPr lang="en-US" sz="1800" dirty="0">
                <a:effectLst/>
                <a:latin typeface="LMMono10-Regular-Identity-H"/>
              </a:rPr>
              <a:t>PCOS</a:t>
            </a:r>
            <a:r>
              <a:rPr lang="en-US" sz="1800" dirty="0">
                <a:effectLst/>
                <a:latin typeface="LMRoman10-Regular-Identity-H"/>
              </a:rPr>
              <a:t>. </a:t>
            </a:r>
            <a:endParaRPr lang="en-US" dirty="0"/>
          </a:p>
          <a:p>
            <a:endParaRPr lang="en-US" dirty="0"/>
          </a:p>
        </p:txBody>
      </p:sp>
      <p:sp>
        <p:nvSpPr>
          <p:cNvPr id="4" name="Slide Number Placeholder 3"/>
          <p:cNvSpPr>
            <a:spLocks noGrp="1"/>
          </p:cNvSpPr>
          <p:nvPr>
            <p:ph type="sldNum" sz="quarter" idx="5"/>
          </p:nvPr>
        </p:nvSpPr>
        <p:spPr/>
        <p:txBody>
          <a:bodyPr/>
          <a:lstStyle/>
          <a:p>
            <a:fld id="{CD313E8D-88F5-BF46-9F92-10893FB15FE1}" type="slidenum">
              <a:rPr lang="en-US" smtClean="0"/>
              <a:t>24</a:t>
            </a:fld>
            <a:endParaRPr lang="en-US"/>
          </a:p>
        </p:txBody>
      </p:sp>
    </p:spTree>
    <p:extLst>
      <p:ext uri="{BB962C8B-B14F-4D97-AF65-F5344CB8AC3E}">
        <p14:creationId xmlns:p14="http://schemas.microsoft.com/office/powerpoint/2010/main" val="258638998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LMRoman10-Regular-Identity-H"/>
              </a:rPr>
              <a:t>Both Decision Tree 2 and SVM 2 achieved similar high accuracies of approximately 91.85%. This implies that these models were quite successful in making accurate predictions for PCOS diagnosis based on the given data and features. SVM 1 achieved a slightly lower accuracy compared to Decision Tree 2 and SVM 2 but still performed reasonably well at approximately 91.11%. It remains effective in predicting PCOS diagnosis but might be slightly less accurate than the aforementioned models. The second Random Forest model achieved an accuracy of around 90.37%, indicating its capability to correctly classify PCOS and non- PCOS cases with slightly less accuracy than SVM 1 and Decision Tree 2. Both Gradient Boost Machines 1 and k-Nearest 2 models obtained accuracies around 88.15%, which, while lower than the previous models, still demonstrate a moderate ability to predict PCOS diagnosis based on the provided features. </a:t>
            </a:r>
            <a:endParaRPr lang="en-US" dirty="0"/>
          </a:p>
          <a:p>
            <a:r>
              <a:rPr lang="en-US" sz="1800" dirty="0">
                <a:effectLst/>
                <a:latin typeface="LMRoman10-Regular-Identity-H"/>
              </a:rPr>
              <a:t>Overall, these accuracies suggest that Decision Tree 2, SVM 2, SVM 1, and Random Forest 2 performed relatively better in distinguishing between PCOS and non-PCOS cases in this dataset, while Gradient Boost Machines 1 and k-Nearest 2 showed somewhat lower but still reasonably acceptable prediction accuracies. </a:t>
            </a:r>
          </a:p>
          <a:p>
            <a:endParaRPr lang="en-US" sz="1800" dirty="0">
              <a:effectLst/>
              <a:latin typeface="LMRoman10-Regular-Identity-H"/>
            </a:endParaRPr>
          </a:p>
          <a:p>
            <a:r>
              <a:rPr lang="en-US" sz="1800" dirty="0">
                <a:effectLst/>
                <a:latin typeface="LMRoman10-Regular-Identity-H"/>
              </a:rPr>
              <a:t>Initially, I presumed that due to the scarcity of information within the medical domain and the limited availability of datasets for analysis, I held reservations about the potential success in accurately predicting a PCOS diagnosis. Surprisingly, 8 out of the 12 models developed exhibited accuracies surpassing 85%, with only 4 out of the 8 achieving an accuracy exceeding 90%. In comparison to the findings in existing literature utilizing the same Kaggle dataset, the top 5 algorithms I employed showed a slightly lower performance, where these achieved accuracies above 95%. If I had to pick an algorithm to best represent my dataset I’d select </a:t>
            </a:r>
            <a:r>
              <a:rPr lang="en-US" sz="1800" dirty="0">
                <a:effectLst/>
                <a:latin typeface="LMMono10-Regular-Identity-H"/>
              </a:rPr>
              <a:t>SVM 1 </a:t>
            </a:r>
            <a:r>
              <a:rPr lang="en-US" sz="1800" dirty="0">
                <a:effectLst/>
                <a:latin typeface="LMRoman10-Regular-Identity-H"/>
              </a:rPr>
              <a:t>as its accuracy was of 91.11%, a unique percentage not replicated by other algorithms. Conversely, the utilization of Neural Networks in this analysis did not yield satisfactory results, deviating from the expectations set by the literature. This outcome might be attributed to the specific package utilized and the parameter settings chosen for the neural network model. For the future work, I aim to explore datasets such as </a:t>
            </a:r>
            <a:r>
              <a:rPr lang="en-US" sz="1800" dirty="0" err="1">
                <a:effectLst/>
                <a:latin typeface="LMRoman10-Regular-Identity-H"/>
              </a:rPr>
              <a:t>NICHDash</a:t>
            </a:r>
            <a:r>
              <a:rPr lang="en-US" sz="1800" dirty="0">
                <a:effectLst/>
                <a:latin typeface="LMRoman10-Regular-Identity-H"/>
              </a:rPr>
              <a:t> which are not publicly available and feature a slightly larger and more diverse population within the United States. This exploration will facilitate a more comprehensive assessment of PCOS, enabling a deeper understanding of the condition’s nuances and complexities. </a:t>
            </a:r>
            <a:endParaRPr lang="en-US" dirty="0"/>
          </a:p>
          <a:p>
            <a:r>
              <a:rPr lang="en-US" sz="1800" dirty="0">
                <a:effectLst/>
                <a:latin typeface="LMRoman10-Regular-Identity-H"/>
              </a:rPr>
              <a:t>Having subjected the data to various algorithms, I am now able to address the anticipated questions:</a:t>
            </a:r>
            <a:br>
              <a:rPr lang="en-US" sz="1800" dirty="0">
                <a:effectLst/>
                <a:latin typeface="LMRoman10-Regular-Identity-H"/>
              </a:rPr>
            </a:br>
            <a:r>
              <a:rPr lang="en-US" sz="1800" dirty="0">
                <a:effectLst/>
                <a:latin typeface="LMRoman10-Regular-Identity-H"/>
              </a:rPr>
              <a:t>1. Are there commonalities women with and without PCOS have that can be easily dismissed as normal? </a:t>
            </a:r>
            <a:endParaRPr lang="en-US" dirty="0"/>
          </a:p>
          <a:p>
            <a:r>
              <a:rPr lang="en-US" sz="1800" dirty="0">
                <a:effectLst/>
                <a:latin typeface="LMRoman10-Regular-Identity-H"/>
              </a:rPr>
              <a:t>17 </a:t>
            </a:r>
            <a:endParaRPr lang="en-US" dirty="0"/>
          </a:p>
          <a:p>
            <a:r>
              <a:rPr lang="en-US" sz="1800" dirty="0">
                <a:effectLst/>
                <a:latin typeface="LMRoman10-Regular-Identity-H"/>
              </a:rPr>
              <a:t>• Some shared patterns identified through analysis included Body Mass Index (BMI), vital signs, bio- metric measurements, and specific hormone levels, yet within this dataset, insuﬀicient evidence exists to conclusively dismiss these as unrelated to Polycystic Ovary Syndrome (PCOS). </a:t>
            </a:r>
            <a:endParaRPr lang="en-US" dirty="0"/>
          </a:p>
          <a:p>
            <a:r>
              <a:rPr lang="en-US" sz="1800" dirty="0">
                <a:effectLst/>
                <a:latin typeface="LMRoman10-Regular-Identity-H"/>
              </a:rPr>
              <a:t>2. Are there differences for women of different race/ethnic background when it comes to having PCOS? What about women without PCOS? </a:t>
            </a:r>
            <a:endParaRPr lang="en-US" dirty="0"/>
          </a:p>
          <a:p>
            <a:r>
              <a:rPr lang="en-US" sz="1800" dirty="0">
                <a:effectLst/>
                <a:latin typeface="LMRoman10-Regular-Identity-H"/>
              </a:rPr>
              <a:t>• These accuracies don’t directly address racial or ethnic differences as the dataset only involved women from Kerala, India. Further analysis involving feature exploration or specific subgroup analysis using demographic data might unveil associations or variations among different racial/ethnic groups in PCOS prevalence or features. </a:t>
            </a:r>
            <a:endParaRPr lang="en-US" dirty="0"/>
          </a:p>
          <a:p>
            <a:r>
              <a:rPr lang="en-US" sz="1800" dirty="0">
                <a:effectLst/>
                <a:latin typeface="LMRoman10-Regular-Identity-H"/>
              </a:rPr>
              <a:t>3. What is the likelihood of a woman developing PCOS based on her age, ethnicity, and BMI history? </a:t>
            </a:r>
            <a:endParaRPr lang="en-US" dirty="0"/>
          </a:p>
          <a:p>
            <a:r>
              <a:rPr lang="en-US" sz="1800" dirty="0">
                <a:effectLst/>
                <a:latin typeface="LMRoman10-Regular-Identity-H"/>
              </a:rPr>
              <a:t>• The accuracies did not explicitly signify predictions regarding probability due to the lack of diverse ethnic backgrounds in the collected records. Moreover, age and BMI were not influential variables across most of the created models in this dataset. Specific models with feature importance or coeﬀicients might offer insights into how age, ethnicity, and BMI contribute to predicting PCOS likelihood but the data would have to include such diversity. </a:t>
            </a:r>
            <a:endParaRPr lang="en-US" dirty="0"/>
          </a:p>
          <a:p>
            <a:r>
              <a:rPr lang="en-US" sz="1800" dirty="0">
                <a:effectLst/>
                <a:latin typeface="LMRoman10-Regular-Identity-H"/>
              </a:rPr>
              <a:t>4. Can we predict the risk of insulin resistance, diabetes, and cardiovascular disease in women with PCOS based on their medical history, hormone levels, and lifestyle factors? </a:t>
            </a:r>
            <a:endParaRPr lang="en-US" dirty="0"/>
          </a:p>
          <a:p>
            <a:r>
              <a:rPr lang="en-US" sz="1800" dirty="0">
                <a:effectLst/>
                <a:latin typeface="LMRoman10-Regular-Identity-H"/>
              </a:rPr>
              <a:t>• Machine learning models could help predict the risk of insulin resistance, diabetes, and cardiovascular disease in women with PCOS based on available medical history, hormone levels, and lifestyle factors. For this a larger dataset would be needed in order to create specialized modeling to derive precise predictions. Regrettably, my dataset would not be well-suited for conducting such forecasts. </a:t>
            </a:r>
            <a:endParaRPr lang="en-US" dirty="0"/>
          </a:p>
          <a:p>
            <a:r>
              <a:rPr lang="en-US" sz="1800" dirty="0">
                <a:effectLst/>
                <a:latin typeface="LMRoman10-Regular-Identity-H"/>
              </a:rPr>
              <a:t>5. Can we predict the likelihood of successful pregnancy outcomes in women with PCOS based on their age, weight, hormone levels, and treatment history? </a:t>
            </a:r>
            <a:endParaRPr lang="en-US" dirty="0"/>
          </a:p>
          <a:p>
            <a:r>
              <a:rPr lang="en-US" sz="1800" dirty="0">
                <a:effectLst/>
                <a:latin typeface="LMRoman10-Regular-Identity-H"/>
              </a:rPr>
              <a:t>• Similar to the above, machine learning models can potentially predict the likelihood of successful pregnancy outcomes in women with PCOS based on various factors like age, weight, hormone levels, and treatment history. A more expansive dataset, specialized models, or in-depth analyses could offer more intricate predictive insights, exceeding the capabilities of my current dataset. </a:t>
            </a:r>
            <a:endParaRPr lang="en-US" dirty="0"/>
          </a:p>
          <a:p>
            <a:r>
              <a:rPr lang="en-US" sz="1800" dirty="0">
                <a:effectLst/>
                <a:latin typeface="LMRoman10-Regular-Identity-H"/>
              </a:rPr>
              <a:t>6. Can we predict the long-term health outcomes and quality of life of women with PCOS based on their age, lifestyle factors, hormone levels, and treatment history? </a:t>
            </a:r>
            <a:endParaRPr lang="en-US" dirty="0"/>
          </a:p>
          <a:p>
            <a:r>
              <a:rPr lang="en-US" sz="1800" dirty="0">
                <a:effectLst/>
                <a:latin typeface="LMRoman10-Regular-Identity-H"/>
              </a:rPr>
              <a:t>• Machine learning models, when trained with extensive data including age, lifestyle factors, hormone levels, and treatment history, might offer predictive insights into long-term health outcomes and quality of life for women with PCOS. However, these models might need additional feature engineering and specialized analyses to offer accurate predictions. I expect that accurately predicting long-term health outcomes, despite an improved dataset, will remain challenging due to the varied presentation of PCOS in women, which poses ongoing diagnostic challenges. </a:t>
            </a:r>
            <a:endParaRPr lang="en-US" dirty="0"/>
          </a:p>
          <a:p>
            <a:endParaRPr lang="en-US"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25</a:t>
            </a:fld>
            <a:endParaRPr lang="zh-CN" altLang="en-US"/>
          </a:p>
        </p:txBody>
      </p:sp>
    </p:spTree>
    <p:extLst>
      <p:ext uri="{BB962C8B-B14F-4D97-AF65-F5344CB8AC3E}">
        <p14:creationId xmlns:p14="http://schemas.microsoft.com/office/powerpoint/2010/main" val="363083856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effectLst/>
              </a:rPr>
              <a:t>I aim to explore datasets such as </a:t>
            </a:r>
            <a:r>
              <a:rPr lang="en-US" sz="1200" dirty="0" err="1">
                <a:solidFill>
                  <a:schemeClr val="tx1"/>
                </a:solidFill>
                <a:effectLst/>
              </a:rPr>
              <a:t>NICHDash</a:t>
            </a:r>
            <a:r>
              <a:rPr lang="en-US" sz="1200" dirty="0">
                <a:solidFill>
                  <a:schemeClr val="tx1"/>
                </a:solidFill>
                <a:effectLst/>
              </a:rPr>
              <a:t> which are not publicly available and feature a slightly larger and more diverse population within the United States. This exploration will facilitate a more comprehensive assessment of PCOS, enabling a deeper understanding of the condition’s nuances and complexities.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solidFill>
                <a:schemeClr val="tx1"/>
              </a:solidFill>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effectLst/>
              </a:rPr>
              <a:t>I’d also like to explore other machine learning algorithms that were discussed in the literature reviews and practice </a:t>
            </a:r>
            <a:r>
              <a:rPr lang="en-US" sz="1200">
                <a:solidFill>
                  <a:schemeClr val="tx1"/>
                </a:solidFill>
                <a:effectLst/>
              </a:rPr>
              <a:t>more with SVM, NN and K-NN.</a:t>
            </a:r>
            <a:endParaRPr lang="en-US" sz="1200" dirty="0">
              <a:solidFill>
                <a:schemeClr val="tx1"/>
              </a:solidFill>
            </a:endParaRPr>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26</a:t>
            </a:fld>
            <a:endParaRPr lang="zh-CN" altLang="en-US"/>
          </a:p>
        </p:txBody>
      </p:sp>
    </p:spTree>
    <p:extLst>
      <p:ext uri="{BB962C8B-B14F-4D97-AF65-F5344CB8AC3E}">
        <p14:creationId xmlns:p14="http://schemas.microsoft.com/office/powerpoint/2010/main" val="6816588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27</a:t>
            </a:fld>
            <a:endParaRPr lang="zh-CN" altLang="en-US"/>
          </a:p>
        </p:txBody>
      </p:sp>
    </p:spTree>
    <p:extLst>
      <p:ext uri="{BB962C8B-B14F-4D97-AF65-F5344CB8AC3E}">
        <p14:creationId xmlns:p14="http://schemas.microsoft.com/office/powerpoint/2010/main" val="998383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Angsana New" panose="02020603050405020304" pitchFamily="18" charset="-34"/>
                <a:cs typeface="Angsana New" panose="02020603050405020304" pitchFamily="18" charset="-34"/>
              </a:rPr>
              <a:t>Polycystic Ovarian Syndrome or (PCOS) for short stands as a prevalent endocrine disorder affecting women of reproductive age worldwide, presenting a confluence of hormonal imbalances, reproductive irregularities, and potential metabolic complications. Characterized by irregular menstrual cycles, hyperandrogenism, and polycystic ovaries, PCOS poses multifaceted challenges that extend beyond reproductive health, encompassing metabolic disturbances and psychological implications.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effectLst/>
              <a:latin typeface="Angsana New" panose="02020603050405020304" pitchFamily="18" charset="-34"/>
              <a:cs typeface="Angsana New" panose="02020603050405020304" pitchFamily="18" charset="-34"/>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effectLst/>
                <a:latin typeface="Angsana New" panose="02020603050405020304" pitchFamily="18" charset="-34"/>
                <a:cs typeface="Angsana New" panose="02020603050405020304" pitchFamily="18" charset="-34"/>
              </a:rPr>
              <a:t>The clinical landscape of PCOS often requires a comprehensive, multidisciplinary approach, incorporating lifestyle modifications, pharmacological interventions, and personalized treatments to address symptoms and reduce associated health risks. Despite ongoing research efforts, unraveling the exact cause and identifying the most effective management approaches for PCOS remains an evolving field of investigation within modern medicine.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effectLst/>
              <a:latin typeface="Angsana New" panose="02020603050405020304" pitchFamily="18" charset="-34"/>
              <a:cs typeface="Angsana New" panose="02020603050405020304" pitchFamily="18" charset="-34"/>
            </a:endParaRP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3</a:t>
            </a:fld>
            <a:endParaRPr lang="zh-CN" altLang="en-US"/>
          </a:p>
        </p:txBody>
      </p:sp>
    </p:spTree>
    <p:extLst>
      <p:ext uri="{BB962C8B-B14F-4D97-AF65-F5344CB8AC3E}">
        <p14:creationId xmlns:p14="http://schemas.microsoft.com/office/powerpoint/2010/main" val="12052176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LMRoman10-Regular-Identity-H"/>
              </a:rPr>
              <a:t>Determining the precise global count of women affected by PCOS poses challenges due to many cases remaining undiagnosed. However, the World Health Organization estimates that approximately 3.4% of women are affected. While this percentage might seem relatively small, considering that women constitute 49.7% of today’s population nearly 13% of them fall within the reproductive age bracket. This data suggests that approximately 17.5 million women report suffering from PCOS. </a:t>
            </a:r>
          </a:p>
          <a:p>
            <a:endParaRPr lang="en-US" sz="1800" dirty="0">
              <a:effectLst/>
              <a:latin typeface="LMRoman10-Regular-Identity-H"/>
            </a:endParaRPr>
          </a:p>
          <a:p>
            <a:r>
              <a:rPr lang="en-US" sz="1800" dirty="0">
                <a:effectLst/>
                <a:latin typeface="LMRoman10-Regular-Identity-H"/>
              </a:rPr>
              <a:t>It’s important to note that the prevalence of PCOS varies by region and ethnic groups, with some studies suggesting higher rates of PCOS in certain populations. Early identification of risk factors associated with PCOS can assist in timely interventions and lifestyle adjustments. Tailoring suggestions or treatments based on individualized risk profiles has the potential to enhance patient outcomes. Employing predictive models can play a pivotal role in increasing awareness regarding PCOS risk factors and preventive measures. However, limitations may exist in accessing comprehensive and varied datasets containing accurate demographic, clinical, and lifestyle data. Addressing these challenges involves the development of a robust predictive models using machine learning techniques. Such efforts holds the promise of significantly contributing to the identification of individuals at risk of PCOS, thereby enabling early interventions and guiding personalized healthcare strategies for improved management of the condition. </a:t>
            </a:r>
          </a:p>
          <a:p>
            <a:endParaRPr lang="en-US" sz="1800" dirty="0">
              <a:effectLst/>
              <a:latin typeface="LMRoman10-Regular-Identity-H"/>
            </a:endParaRP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4</a:t>
            </a:fld>
            <a:endParaRPr lang="zh-CN" altLang="en-US"/>
          </a:p>
        </p:txBody>
      </p:sp>
    </p:spTree>
    <p:extLst>
      <p:ext uri="{BB962C8B-B14F-4D97-AF65-F5344CB8AC3E}">
        <p14:creationId xmlns:p14="http://schemas.microsoft.com/office/powerpoint/2010/main" val="3243840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800" dirty="0">
              <a:effectLst/>
              <a:latin typeface="LMRoman10-Regular-Identity-H"/>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Angsana New" panose="02020603050405020304" pitchFamily="18" charset="-34"/>
                <a:cs typeface="Angsana New" panose="02020603050405020304" pitchFamily="18" charset="-34"/>
              </a:rPr>
              <a:t>This research seeks to explore current studies related to PCOS diagnosis by acquiring datasets from </a:t>
            </a:r>
            <a:r>
              <a:rPr lang="en-US" sz="1800" dirty="0" err="1">
                <a:effectLst/>
                <a:latin typeface="Angsana New" panose="02020603050405020304" pitchFamily="18" charset="-34"/>
                <a:cs typeface="Angsana New" panose="02020603050405020304" pitchFamily="18" charset="-34"/>
              </a:rPr>
              <a:t>Kaggle.com</a:t>
            </a:r>
            <a:r>
              <a:rPr lang="en-US" sz="1800" dirty="0">
                <a:effectLst/>
                <a:latin typeface="Angsana New" panose="02020603050405020304" pitchFamily="18" charset="-34"/>
                <a:cs typeface="Angsana New" panose="02020603050405020304" pitchFamily="18" charset="-34"/>
              </a:rPr>
              <a:t> and assessing the eﬀiciency of diverse machine learning algorithms, encompassing Decision Tree, Random Forest, Gradient Boosting Machines, Support Vector Machines, Neural Networks, and K-Nearest Neighbors. </a:t>
            </a:r>
            <a:endParaRPr lang="en-US" sz="1200" dirty="0">
              <a:latin typeface="Angsana New" panose="02020603050405020304" pitchFamily="18" charset="-34"/>
              <a:cs typeface="Angsana New" panose="02020603050405020304" pitchFamily="18" charset="-34"/>
            </a:endParaRPr>
          </a:p>
          <a:p>
            <a:endParaRPr lang="en-US" sz="1800" dirty="0">
              <a:effectLst/>
              <a:latin typeface="LMRoman10-Regular-Identity-H"/>
            </a:endParaRP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5</a:t>
            </a:fld>
            <a:endParaRPr lang="zh-CN" altLang="en-US"/>
          </a:p>
        </p:txBody>
      </p:sp>
    </p:spTree>
    <p:extLst>
      <p:ext uri="{BB962C8B-B14F-4D97-AF65-F5344CB8AC3E}">
        <p14:creationId xmlns:p14="http://schemas.microsoft.com/office/powerpoint/2010/main" val="2873870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LMRoman10-Regular-Identity-H"/>
              </a:rPr>
              <a:t>I  also anticipate answering the following questions with my data: </a:t>
            </a:r>
          </a:p>
          <a:p>
            <a:endParaRPr lang="en-US" sz="2800" dirty="0"/>
          </a:p>
          <a:p>
            <a:pPr>
              <a:buFont typeface="+mj-lt"/>
              <a:buAutoNum type="arabicPeriod"/>
            </a:pPr>
            <a:r>
              <a:rPr lang="en-US" sz="1800" dirty="0">
                <a:effectLst/>
                <a:latin typeface="LMRoman10-Regular-Identity-H"/>
              </a:rPr>
              <a:t>Are there commonalities women with and without PCOS have that can be easily dismissed as normal? </a:t>
            </a:r>
          </a:p>
          <a:p>
            <a:pPr>
              <a:buFont typeface="+mj-lt"/>
              <a:buAutoNum type="arabicPeriod"/>
            </a:pPr>
            <a:endParaRPr lang="en-US" sz="1800" dirty="0">
              <a:effectLst/>
              <a:latin typeface="LMRoman10-Regular-Identity-H"/>
            </a:endParaRPr>
          </a:p>
          <a:p>
            <a:pPr>
              <a:buFont typeface="+mj-lt"/>
              <a:buAutoNum type="arabicPeriod"/>
            </a:pPr>
            <a:endParaRPr lang="en-US" sz="1800" dirty="0">
              <a:effectLst/>
              <a:latin typeface="LMRoman10-Regular-Identity-H"/>
            </a:endParaRPr>
          </a:p>
          <a:p>
            <a:pPr>
              <a:buFont typeface="+mj-lt"/>
              <a:buAutoNum type="arabicPeriod"/>
            </a:pPr>
            <a:r>
              <a:rPr lang="en-US" sz="1800" dirty="0">
                <a:effectLst/>
                <a:latin typeface="LMRoman10-Regular-Identity-H"/>
              </a:rPr>
              <a:t>Are there differences for women of different race/ethnic background when it comes to having PCOS? What about women without PCOS? </a:t>
            </a:r>
          </a:p>
          <a:p>
            <a:pPr>
              <a:buFont typeface="+mj-lt"/>
              <a:buAutoNum type="arabicPeriod"/>
            </a:pPr>
            <a:endParaRPr lang="en-US" sz="1800" dirty="0">
              <a:effectLst/>
              <a:latin typeface="LMRoman10-Regular-Identity-H"/>
            </a:endParaRPr>
          </a:p>
          <a:p>
            <a:pPr>
              <a:buFont typeface="+mj-lt"/>
              <a:buAutoNum type="arabicPeriod"/>
            </a:pPr>
            <a:endParaRPr lang="en-US" sz="1800" dirty="0">
              <a:effectLst/>
              <a:latin typeface="LMRoman10-Regular-Identity-H"/>
            </a:endParaRPr>
          </a:p>
          <a:p>
            <a:pPr>
              <a:buFont typeface="+mj-lt"/>
              <a:buAutoNum type="arabicPeriod"/>
            </a:pPr>
            <a:r>
              <a:rPr lang="en-US" sz="1800" dirty="0">
                <a:effectLst/>
                <a:latin typeface="LMRoman10-Regular-Identity-H"/>
              </a:rPr>
              <a:t>What is the likelihood of a woman developing PCOS based on her age, ethnicity, and BMI history? </a:t>
            </a:r>
          </a:p>
          <a:p>
            <a:pPr>
              <a:buFont typeface="+mj-lt"/>
              <a:buAutoNum type="arabicPeriod"/>
            </a:pPr>
            <a:endParaRPr lang="en-US" sz="1800" dirty="0">
              <a:effectLst/>
              <a:latin typeface="LMRoman10-Regular-Identity-H"/>
            </a:endParaRPr>
          </a:p>
          <a:p>
            <a:pPr>
              <a:buFont typeface="+mj-lt"/>
              <a:buAutoNum type="arabicPeriod"/>
            </a:pPr>
            <a:endParaRPr lang="en-US" sz="1800" dirty="0">
              <a:effectLst/>
              <a:latin typeface="LMRoman10-Regular-Identity-H"/>
            </a:endParaRPr>
          </a:p>
          <a:p>
            <a:pPr>
              <a:buFont typeface="+mj-lt"/>
              <a:buAutoNum type="arabicPeriod"/>
            </a:pPr>
            <a:r>
              <a:rPr lang="en-US" sz="1800" dirty="0">
                <a:effectLst/>
                <a:latin typeface="LMRoman10-Regular-Identity-H"/>
              </a:rPr>
              <a:t>Can we predict the risk of insulin resistance, diabetes, and cardiovascular disease in women with PCOS based on their medical history, hormone levels, and lifestyle factors? </a:t>
            </a:r>
          </a:p>
          <a:p>
            <a:pPr>
              <a:buFont typeface="+mj-lt"/>
              <a:buAutoNum type="arabicPeriod"/>
            </a:pPr>
            <a:endParaRPr lang="en-US" sz="1800" dirty="0">
              <a:effectLst/>
              <a:latin typeface="LMRoman10-Regular-Identity-H"/>
            </a:endParaRPr>
          </a:p>
          <a:p>
            <a:pPr>
              <a:buFont typeface="+mj-lt"/>
              <a:buAutoNum type="arabicPeriod"/>
            </a:pPr>
            <a:endParaRPr lang="en-US" sz="1800" dirty="0">
              <a:effectLst/>
              <a:latin typeface="LMRoman10-Regular-Identity-H"/>
            </a:endParaRPr>
          </a:p>
          <a:p>
            <a:pPr>
              <a:buFont typeface="+mj-lt"/>
              <a:buAutoNum type="arabicPeriod"/>
            </a:pPr>
            <a:r>
              <a:rPr lang="en-US" sz="1800" dirty="0">
                <a:effectLst/>
                <a:latin typeface="LMRoman10-Regular-Identity-H"/>
              </a:rPr>
              <a:t>Can we predict the likelihood of successful pregnancy outcomes in women with PCOS based on their age, weight, hormone levels, and treatment history? </a:t>
            </a:r>
          </a:p>
          <a:p>
            <a:pPr>
              <a:buFont typeface="+mj-lt"/>
              <a:buAutoNum type="arabicPeriod"/>
            </a:pPr>
            <a:endParaRPr lang="en-US" sz="1800" dirty="0">
              <a:effectLst/>
              <a:latin typeface="LMRoman10-Regular-Identity-H"/>
            </a:endParaRPr>
          </a:p>
          <a:p>
            <a:pPr>
              <a:buFont typeface="+mj-lt"/>
              <a:buAutoNum type="arabicPeriod"/>
            </a:pPr>
            <a:endParaRPr lang="en-US" sz="1800" dirty="0">
              <a:effectLst/>
              <a:latin typeface="LMRoman10-Regular-Identity-H"/>
            </a:endParaRPr>
          </a:p>
          <a:p>
            <a:pPr>
              <a:buFont typeface="+mj-lt"/>
              <a:buAutoNum type="arabicPeriod"/>
            </a:pPr>
            <a:r>
              <a:rPr lang="en-US" sz="1800" dirty="0">
                <a:effectLst/>
                <a:latin typeface="LMRoman10-Regular-Identity-H"/>
              </a:rPr>
              <a:t>Can we predict the long-term health outcomes and quality of life of women with PCOS based on their age, lifestyle factors, hormone levels, and treatment history? </a:t>
            </a: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6</a:t>
            </a:fld>
            <a:endParaRPr lang="zh-CN" altLang="en-US"/>
          </a:p>
        </p:txBody>
      </p:sp>
    </p:spTree>
    <p:extLst>
      <p:ext uri="{BB962C8B-B14F-4D97-AF65-F5344CB8AC3E}">
        <p14:creationId xmlns:p14="http://schemas.microsoft.com/office/powerpoint/2010/main" val="3181446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LMRoman10-Regular-Identity-H"/>
              </a:rPr>
              <a:t>My emphasis was to discover literature reviews that validate the relevance of the dataset utilized alongside the chosen machine learning algorithms. In pursuit of this goal, I’ve come across various articles that refer to the dataset from </a:t>
            </a:r>
            <a:r>
              <a:rPr lang="en-US" sz="1800" dirty="0" err="1">
                <a:effectLst/>
                <a:latin typeface="LMRoman10-Regular-Identity-H"/>
              </a:rPr>
              <a:t>Kaggle.com</a:t>
            </a:r>
            <a:r>
              <a:rPr lang="en-US" sz="1800" dirty="0">
                <a:effectLst/>
                <a:latin typeface="LMRoman10-Regular-Identity-H"/>
              </a:rPr>
              <a:t>. The literature reviews collectively delve into various aspects of PCOS, employing diverse methodologies and approaches for diagnosis, classification, understanding clinical manifestations, and proposing potential treatments. </a:t>
            </a:r>
          </a:p>
          <a:p>
            <a:endParaRPr lang="en-US" sz="1800" dirty="0">
              <a:effectLst/>
              <a:latin typeface="LMRoman10-Regular-Identity-H"/>
            </a:endParaRPr>
          </a:p>
          <a:p>
            <a:r>
              <a:rPr lang="en-US" sz="1800" dirty="0">
                <a:effectLst/>
                <a:latin typeface="LMRoman10-Regular-Identity-H"/>
              </a:rPr>
              <a:t>Some key takeaways: </a:t>
            </a:r>
          </a:p>
          <a:p>
            <a:endParaRPr lang="en-US" dirty="0"/>
          </a:p>
          <a:p>
            <a:r>
              <a:rPr lang="en-US" sz="1800" dirty="0">
                <a:effectLst/>
                <a:latin typeface="LMRoman10-Bold-Identity-H"/>
              </a:rPr>
              <a:t>Common Focus Areas: </a:t>
            </a:r>
            <a:r>
              <a:rPr lang="en-US" sz="1800" dirty="0">
                <a:effectLst/>
                <a:latin typeface="LMRoman10-Regular-Identity-H"/>
              </a:rPr>
              <a:t>Multiple studies emphasize the use of machine learning algorithms, such as </a:t>
            </a:r>
            <a:r>
              <a:rPr lang="en-US" sz="1800" dirty="0" err="1">
                <a:effectLst/>
                <a:latin typeface="LMRoman10-Regular-Identity-H"/>
              </a:rPr>
              <a:t>Naïve</a:t>
            </a:r>
            <a:r>
              <a:rPr lang="en-US" sz="1800" dirty="0">
                <a:effectLst/>
                <a:latin typeface="LMRoman10-Regular-Identity-H"/>
              </a:rPr>
              <a:t> Bays, Decision Trees, Artificial Neural Networks, and Support Vector Machines for PCOS diagnosis. They explore the accuracy and predictive power of these models using diverse datasets, including clinical, lifestyle, and physiological parameters. Investigations into clinical parameters and biometric measures aim to identify potential predictors or indicators of PCOS, such as hormonal imbalances, insulin resistance, metabolic traits, obesity, and associated risks like infertility and cardiovascular issues. Studies examine the diverse clinical presentations and phenotypic variations within PCOS, shedding light on how different subgroups may manifest the syndrome and respond to various treatments. </a:t>
            </a:r>
          </a:p>
          <a:p>
            <a:endParaRPr lang="en-US" dirty="0"/>
          </a:p>
          <a:p>
            <a:r>
              <a:rPr lang="en-US" sz="1800" dirty="0">
                <a:effectLst/>
                <a:latin typeface="LMRoman10-Bold-Identity-H"/>
              </a:rPr>
              <a:t>Achievements: </a:t>
            </a:r>
            <a:r>
              <a:rPr lang="en-US" sz="1800" dirty="0">
                <a:effectLst/>
                <a:latin typeface="LMRoman10-Regular-Identity-H"/>
              </a:rPr>
              <a:t>The findings revealed that CNN models performed best, achieving accuracies ranging from 85% to 98.12% in different studies. These models effectively utilize diverse datasets, ranging from ultrasound images to clinical parameters. Research has identified several potential predictive factors for PCOS, including hormonal markers, lifestyle attributes, and metabolic indicators, offering insights into early detection and tailored treatment strategies. The study done by Aggarwal, S., &amp; Pandey, K. used supervised learning algorithms (like random forest, gradient boosting) to assess performance metrics, indicating that these crucial features offer high accuracy in identifying PCOS. Unsupervised learning (K-means clustering) corroborates these findings, suggesting that these key features are pivotal for PCOS analysis. In another study, uses machine learning to screen PCOS patients based on non-invasive parameters. It employed various algorithms like SVM, Decision Trees, Random Forest, etc., for classification, finding that Random Forest achieved the highest accuracy of 93.25%. Overall, studies evaluating PCOS awareness among women have highlighted the importance of education and awareness campaigns in enhancing understanding and facilitating early diagnosis. </a:t>
            </a:r>
          </a:p>
          <a:p>
            <a:endParaRPr lang="en-US" dirty="0"/>
          </a:p>
          <a:p>
            <a:r>
              <a:rPr lang="en-US" sz="1800" dirty="0">
                <a:effectLst/>
                <a:latin typeface="LMRoman10-Bold-Identity-H"/>
              </a:rPr>
              <a:t>Advantages: </a:t>
            </a:r>
            <a:r>
              <a:rPr lang="en-US" sz="1800" dirty="0">
                <a:effectLst/>
                <a:latin typeface="LMRoman10-Regular-Identity-H"/>
              </a:rPr>
              <a:t>Machine learning algorithms offer promising accuracy rates, particularly CNNs and ensemble models, in diagnosing PCOS using various non-invasive parameters. Understanding phenotypic variations aids in tailoring treatments based on specific subgroups, potentially improving patient outcomes and management. Efforts toward identifying early markers or predictive factors can facilitate early intervention and lifestyle modifications, mitigating long-term health risks associated with PCOS. </a:t>
            </a:r>
          </a:p>
          <a:p>
            <a:endParaRPr lang="en-US" dirty="0"/>
          </a:p>
          <a:p>
            <a:r>
              <a:rPr lang="en-US" sz="1800" dirty="0">
                <a:effectLst/>
                <a:latin typeface="LMRoman10-Bold-Identity-H"/>
              </a:rPr>
              <a:t>Drawbacks and Recommendations: </a:t>
            </a:r>
            <a:r>
              <a:rPr lang="en-US" sz="1800" dirty="0">
                <a:effectLst/>
                <a:latin typeface="LMRoman10-Regular-Identity-H"/>
              </a:rPr>
              <a:t>Some studies may suffer from limited sample sizes or datasets, impacting the generalizability of findings. Larger and more diverse datasets are recommended for robust model development and validation. While certain machine learning models showcase high accuracy, the variability in dataset characteristics and preprocessing methods could influence their effective- ness across different populations or settings. The multifaceted nature of PCOS, influenced by both genetic and environmental factors, presents challenges in pinpointing a singular cause or standard diagnostic criteria. </a:t>
            </a:r>
          </a:p>
          <a:p>
            <a:endParaRPr lang="en-US" dirty="0"/>
          </a:p>
          <a:p>
            <a:r>
              <a:rPr lang="en-US" sz="1800" dirty="0">
                <a:effectLst/>
                <a:latin typeface="LMRoman10-Regular-Identity-H"/>
              </a:rPr>
              <a:t>The collective body of literature reviews signifies advancements in PCOS diagnosis, understanding clinical manifestations, and potential avenues for tailored treatments. The use of machine learning models, especially those employing CNNs and ensemble methods, showcases significant promise in accurate PCOS diagnosis based on non-invasive parameters. However, further research is necessary, emphasizing larger and more diverse datasets, refined models, and a multidisciplinary approach to fully comprehend the complexity of PCOS and enhance diagnostic and treatment strategies. </a:t>
            </a:r>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7</a:t>
            </a:fld>
            <a:endParaRPr lang="zh-CN" altLang="en-US"/>
          </a:p>
        </p:txBody>
      </p:sp>
    </p:spTree>
    <p:extLst>
      <p:ext uri="{BB962C8B-B14F-4D97-AF65-F5344CB8AC3E}">
        <p14:creationId xmlns:p14="http://schemas.microsoft.com/office/powerpoint/2010/main" val="1173288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data was gathered from </a:t>
            </a:r>
            <a:r>
              <a:rPr lang="en-US" dirty="0" err="1"/>
              <a:t>Kaggle.com</a:t>
            </a:r>
            <a:r>
              <a:rPr lang="en-US" dirty="0"/>
              <a:t> and consisted of 545 records and 13 variables. Once we started exploring our data we found that there were no missing values although it was later found that  there indeed were a few.  These values had to to be computed but no other preparation work needed.</a:t>
            </a: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8</a:t>
            </a:fld>
            <a:endParaRPr lang="zh-CN" altLang="en-US"/>
          </a:p>
        </p:txBody>
      </p:sp>
    </p:spTree>
    <p:extLst>
      <p:ext uri="{BB962C8B-B14F-4D97-AF65-F5344CB8AC3E}">
        <p14:creationId xmlns:p14="http://schemas.microsoft.com/office/powerpoint/2010/main" val="1688080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LMRoman10-Regular-Identity-H"/>
              </a:rPr>
              <a:t>The Polycystic ovary syndrome (PCOS) dataset, is comprised of two csv files labeled </a:t>
            </a:r>
            <a:r>
              <a:rPr lang="en-US" sz="1800" dirty="0" err="1">
                <a:effectLst/>
                <a:latin typeface="LMMono10-Regular-Identity-H"/>
              </a:rPr>
              <a:t>PCOS_data_without_infertility</a:t>
            </a:r>
            <a:r>
              <a:rPr lang="en-US" sz="1800" dirty="0">
                <a:effectLst/>
                <a:latin typeface="LMMono10-Regular-Identity-H"/>
              </a:rPr>
              <a:t> </a:t>
            </a:r>
            <a:r>
              <a:rPr lang="en-US" sz="1800" dirty="0">
                <a:effectLst/>
                <a:latin typeface="LMRoman10-Regular-Identity-H"/>
              </a:rPr>
              <a:t>and </a:t>
            </a:r>
            <a:r>
              <a:rPr lang="en-US" sz="1800" dirty="0" err="1">
                <a:effectLst/>
                <a:latin typeface="LMMono10-Regular-Identity-H"/>
              </a:rPr>
              <a:t>PCOS_infertility</a:t>
            </a:r>
            <a:r>
              <a:rPr lang="en-US" sz="1800" dirty="0">
                <a:effectLst/>
                <a:latin typeface="LMRoman10-Regular-Identity-H"/>
              </a:rPr>
              <a:t>. In total, these files encompass 48 variables and 541 data entries all collected from 10 different hospitals across Kerala, India. The dataset contains all physical and clinical parameters to determine PCOS and infertility related issues.  Detail of these variables are seen in my GitHub account linked at the end of my </a:t>
            </a:r>
            <a:r>
              <a:rPr lang="en-US" sz="1800" dirty="0" err="1">
                <a:effectLst/>
                <a:latin typeface="LMRoman10-Regular-Identity-H"/>
              </a:rPr>
              <a:t>repsentation</a:t>
            </a:r>
            <a:r>
              <a:rPr lang="en-US" sz="1800" dirty="0">
                <a:effectLst/>
                <a:latin typeface="LMRoman10-Regular-Identity-H"/>
              </a:rPr>
              <a:t>.</a:t>
            </a:r>
          </a:p>
          <a:p>
            <a:endParaRPr lang="en-US" sz="1800" dirty="0">
              <a:effectLst/>
              <a:latin typeface="LMRoman10-Regular-Identity-H"/>
            </a:endParaRPr>
          </a:p>
          <a:p>
            <a:pPr marL="285750" indent="-285750">
              <a:buFont typeface="Arial" panose="020B0604020202020204" pitchFamily="34" charset="0"/>
              <a:buChar char="•"/>
            </a:pPr>
            <a:r>
              <a:rPr lang="en-US" sz="1800" dirty="0">
                <a:effectLst/>
                <a:latin typeface="LMRoman10-Regular-Identity-H"/>
              </a:rPr>
              <a:t>Units used range from imperial to metric system of measurement </a:t>
            </a:r>
          </a:p>
          <a:p>
            <a:pPr marL="285750" indent="-285750">
              <a:buFont typeface="Arial" panose="020B0604020202020204" pitchFamily="34" charset="0"/>
              <a:buChar char="•"/>
            </a:pPr>
            <a:r>
              <a:rPr lang="en-US" sz="1800" dirty="0">
                <a:effectLst/>
                <a:latin typeface="LMRoman10-Regular-Identity-H"/>
              </a:rPr>
              <a:t>For Yes | No questions </a:t>
            </a:r>
            <a:endParaRPr lang="en-US" dirty="0"/>
          </a:p>
          <a:p>
            <a:r>
              <a:rPr lang="en-US" sz="1800" dirty="0">
                <a:effectLst/>
                <a:latin typeface="LMRoman10-Bold-Identity-H"/>
              </a:rPr>
              <a:t>– </a:t>
            </a:r>
            <a:r>
              <a:rPr lang="en-US" sz="1800" dirty="0">
                <a:effectLst/>
                <a:latin typeface="LMRoman10-Regular-Identity-H"/>
              </a:rPr>
              <a:t>Yes = 1 </a:t>
            </a:r>
          </a:p>
          <a:p>
            <a:r>
              <a:rPr lang="en-US" sz="1800" dirty="0">
                <a:effectLst/>
                <a:latin typeface="LMRoman10-Bold-Identity-H"/>
              </a:rPr>
              <a:t>– </a:t>
            </a:r>
            <a:r>
              <a:rPr lang="en-US" sz="1800" dirty="0">
                <a:effectLst/>
                <a:latin typeface="LMRoman10-Regular-Identity-H"/>
              </a:rPr>
              <a:t>No = 0 </a:t>
            </a:r>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9</a:t>
            </a:fld>
            <a:endParaRPr lang="zh-CN" altLang="en-US"/>
          </a:p>
        </p:txBody>
      </p:sp>
    </p:spTree>
    <p:extLst>
      <p:ext uri="{BB962C8B-B14F-4D97-AF65-F5344CB8AC3E}">
        <p14:creationId xmlns:p14="http://schemas.microsoft.com/office/powerpoint/2010/main" val="6348691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D6688FB-86B9-4047-B3DC-65AFC3B8F8BF}" type="datetimeFigureOut">
              <a:rPr lang="en-US" smtClean="0"/>
              <a:t>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40572812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688FB-86B9-4047-B3DC-65AFC3B8F8BF}" type="datetimeFigureOut">
              <a:rPr lang="en-US" smtClean="0"/>
              <a:t>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40706005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688FB-86B9-4047-B3DC-65AFC3B8F8BF}" type="datetimeFigureOut">
              <a:rPr lang="en-US" smtClean="0"/>
              <a:t>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20315060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1273224509"/>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29119937"/>
      </p:ext>
    </p:extLst>
  </p:cSld>
  <p:clrMapOvr>
    <a:masterClrMapping/>
  </p:clrMapOvr>
  <p:extLst>
    <p:ext uri="{DCECCB84-F9BA-43D5-87BE-67443E8EF086}">
      <p15:sldGuideLst xmlns:p15="http://schemas.microsoft.com/office/powerpoint/2012/main">
        <p15:guide id="1" orient="horz" pos="528">
          <p15:clr>
            <a:srgbClr val="FBAE40"/>
          </p15:clr>
        </p15:guide>
        <p15:guide id="2" pos="504">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6543211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3008406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_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22370855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8028541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177216635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315042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688FB-86B9-4047-B3DC-65AFC3B8F8BF}" type="datetimeFigureOut">
              <a:rPr lang="en-US" smtClean="0"/>
              <a:t>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206653903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643796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D6688FB-86B9-4047-B3DC-65AFC3B8F8BF}" type="datetimeFigureOut">
              <a:rPr lang="en-US" smtClean="0"/>
              <a:t>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31106692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D6688FB-86B9-4047-B3DC-65AFC3B8F8BF}" type="datetimeFigureOut">
              <a:rPr lang="en-US" smtClean="0"/>
              <a:t>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29609928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D6688FB-86B9-4047-B3DC-65AFC3B8F8BF}" type="datetimeFigureOut">
              <a:rPr lang="en-US" smtClean="0"/>
              <a:t>1/8/24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4271219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D6688FB-86B9-4047-B3DC-65AFC3B8F8BF}" type="datetimeFigureOut">
              <a:rPr lang="en-US" smtClean="0"/>
              <a:t>1/8/24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18373157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D6688FB-86B9-4047-B3DC-65AFC3B8F8BF}" type="datetimeFigureOut">
              <a:rPr lang="en-US" smtClean="0"/>
              <a:t>1/8/24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3289936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6688FB-86B9-4047-B3DC-65AFC3B8F8BF}" type="datetimeFigureOut">
              <a:rPr lang="en-US" smtClean="0"/>
              <a:t>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1771159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ED6688FB-86B9-4047-B3DC-65AFC3B8F8BF}" type="datetimeFigureOut">
              <a:rPr lang="en-US" smtClean="0"/>
              <a:t>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4DAE4E0-FE60-4648-90D6-C140BC8DBE49}" type="slidenum">
              <a:rPr lang="en-US" smtClean="0"/>
              <a:t>‹#›</a:t>
            </a:fld>
            <a:endParaRPr lang="en-US"/>
          </a:p>
        </p:txBody>
      </p:sp>
    </p:spTree>
    <p:extLst>
      <p:ext uri="{BB962C8B-B14F-4D97-AF65-F5344CB8AC3E}">
        <p14:creationId xmlns:p14="http://schemas.microsoft.com/office/powerpoint/2010/main" val="8253066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D6688FB-86B9-4047-B3DC-65AFC3B8F8BF}" type="datetimeFigureOut">
              <a:rPr lang="en-US" smtClean="0"/>
              <a:t>1/8/24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4DAE4E0-FE60-4648-90D6-C140BC8DBE49}" type="slidenum">
              <a:rPr lang="en-US" smtClean="0"/>
              <a:t>‹#›</a:t>
            </a:fld>
            <a:endParaRPr lang="en-US"/>
          </a:p>
        </p:txBody>
      </p:sp>
    </p:spTree>
    <p:extLst>
      <p:ext uri="{BB962C8B-B14F-4D97-AF65-F5344CB8AC3E}">
        <p14:creationId xmlns:p14="http://schemas.microsoft.com/office/powerpoint/2010/main" val="3628526606"/>
      </p:ext>
    </p:extLst>
  </p:cSld>
  <p:clrMap bg1="lt1" tx1="dk1" bg2="lt2" tx2="dk2" accent1="accent1" accent2="accent2" accent3="accent3" accent4="accent4" accent5="accent5" accent6="accent6" hlink="hlink" folHlink="folHlink"/>
  <p:sldLayoutIdLst>
    <p:sldLayoutId id="2147483838" r:id="rId1"/>
    <p:sldLayoutId id="2147483839" r:id="rId2"/>
    <p:sldLayoutId id="2147483840" r:id="rId3"/>
    <p:sldLayoutId id="2147483841" r:id="rId4"/>
    <p:sldLayoutId id="2147483842" r:id="rId5"/>
    <p:sldLayoutId id="2147483843" r:id="rId6"/>
    <p:sldLayoutId id="2147483844" r:id="rId7"/>
    <p:sldLayoutId id="2147483845" r:id="rId8"/>
    <p:sldLayoutId id="2147483846" r:id="rId9"/>
    <p:sldLayoutId id="2147483847" r:id="rId10"/>
    <p:sldLayoutId id="2147483848" r:id="rId11"/>
    <p:sldLayoutId id="2147483849" r:id="rId12"/>
    <p:sldLayoutId id="2147483850" r:id="rId13"/>
    <p:sldLayoutId id="2147483851" r:id="rId14"/>
    <p:sldLayoutId id="2147483852" r:id="rId15"/>
    <p:sldLayoutId id="2147483853" r:id="rId16"/>
    <p:sldLayoutId id="2147483854" r:id="rId17"/>
    <p:sldLayoutId id="2147483855" r:id="rId18"/>
    <p:sldLayoutId id="2147483856" r:id="rId19"/>
    <p:sldLayoutId id="2147483857" r:id="rId2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16.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18.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8.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7.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25.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8.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0.xml"/><Relationship Id="rId1" Type="http://schemas.openxmlformats.org/officeDocument/2006/relationships/slideLayout" Target="../slideLayouts/slideLayout8.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8.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23.xml"/><Relationship Id="rId1" Type="http://schemas.openxmlformats.org/officeDocument/2006/relationships/slideLayout" Target="../slideLayouts/slideLayout8.xml"/><Relationship Id="rId4" Type="http://schemas.openxmlformats.org/officeDocument/2006/relationships/image" Target="../media/image33.png"/></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5.xml"/><Relationship Id="rId1" Type="http://schemas.openxmlformats.org/officeDocument/2006/relationships/slideLayout" Target="../slideLayouts/slideLayout19.xml"/><Relationship Id="rId4" Type="http://schemas.openxmlformats.org/officeDocument/2006/relationships/image" Target="../media/image36.png"/></Relationships>
</file>

<file path=ppt/slides/_rels/slide27.xml.rels><?xml version="1.0" encoding="UTF-8" standalone="yes"?>
<Relationships xmlns="http://schemas.openxmlformats.org/package/2006/relationships"><Relationship Id="rId3" Type="http://schemas.openxmlformats.org/officeDocument/2006/relationships/hyperlink" Target="https://github.com/letisalba/Data-698/tree/master/Final-Presentation-and-Paper" TargetMode="External"/><Relationship Id="rId7" Type="http://schemas.openxmlformats.org/officeDocument/2006/relationships/image" Target="../media/image40.jpeg"/><Relationship Id="rId2" Type="http://schemas.openxmlformats.org/officeDocument/2006/relationships/notesSlide" Target="../notesSlides/notesSlide26.xml"/><Relationship Id="rId1" Type="http://schemas.openxmlformats.org/officeDocument/2006/relationships/slideLayout" Target="../slideLayouts/slideLayout20.xml"/><Relationship Id="rId6" Type="http://schemas.openxmlformats.org/officeDocument/2006/relationships/image" Target="../media/image39.jpg"/><Relationship Id="rId5" Type="http://schemas.openxmlformats.org/officeDocument/2006/relationships/image" Target="../media/image38.png"/><Relationship Id="rId4" Type="http://schemas.openxmlformats.org/officeDocument/2006/relationships/image" Target="../media/image37.jp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5.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6.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n-US" sz="2800"/>
              <a:t>Using Machine Learning Algorithms to Predict the likelihood of Polycystic Ovarian Syndrome based on Demographic, Clinical and Lifestyle Factors</a:t>
            </a:r>
            <a:endParaRPr lang="en-US" sz="2800" dirty="0"/>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601366" y="4172083"/>
            <a:ext cx="3318504" cy="1037373"/>
          </a:xfrm>
        </p:spPr>
        <p:txBody>
          <a:bodyPr/>
          <a:lstStyle/>
          <a:p>
            <a:r>
              <a:rPr lang="en-US"/>
              <a:t>CUNY SPS Data 698 - Analytics Masters Research Project</a:t>
            </a:r>
            <a:endParaRPr lang="en-US" dirty="0"/>
          </a:p>
        </p:txBody>
      </p:sp>
      <p:pic>
        <p:nvPicPr>
          <p:cNvPr id="6" name="Picture Placeholder 5">
            <a:extLst>
              <a:ext uri="{FF2B5EF4-FFF2-40B4-BE49-F238E27FC236}">
                <a16:creationId xmlns:a16="http://schemas.microsoft.com/office/drawing/2014/main" id="{D41902CA-EED4-E8DD-02FD-DF33BB9A16BC}"/>
              </a:ext>
            </a:extLst>
          </p:cNvPr>
          <p:cNvPicPr>
            <a:picLocks noGrp="1" noChangeAspect="1"/>
          </p:cNvPicPr>
          <p:nvPr>
            <p:ph type="pic" sz="quarter" idx="47"/>
          </p:nvPr>
        </p:nvPicPr>
        <p:blipFill>
          <a:blip r:embed="rId3"/>
          <a:srcRect l="6518" r="6518"/>
          <a:stretch>
            <a:fillRect/>
          </a:stretch>
        </p:blipFill>
        <p:spPr/>
      </p:pic>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8" name="TextBox 7">
            <a:extLst>
              <a:ext uri="{FF2B5EF4-FFF2-40B4-BE49-F238E27FC236}">
                <a16:creationId xmlns:a16="http://schemas.microsoft.com/office/drawing/2014/main" id="{3FAEF5AD-C71E-DBC2-823C-4B98534B7599}"/>
              </a:ext>
            </a:extLst>
          </p:cNvPr>
          <p:cNvSpPr txBox="1"/>
          <p:nvPr/>
        </p:nvSpPr>
        <p:spPr>
          <a:xfrm>
            <a:off x="1601366" y="4967840"/>
            <a:ext cx="2063578" cy="369332"/>
          </a:xfrm>
          <a:prstGeom prst="rect">
            <a:avLst/>
          </a:prstGeom>
          <a:noFill/>
        </p:spPr>
        <p:txBody>
          <a:bodyPr wrap="square" rtlCol="0">
            <a:spAutoFit/>
          </a:bodyPr>
          <a:lstStyle/>
          <a:p>
            <a:r>
              <a:rPr lang="en-US"/>
              <a:t>Leticia Salazar</a:t>
            </a:r>
            <a:endParaRPr lang="en-US" dirty="0"/>
          </a:p>
        </p:txBody>
      </p:sp>
    </p:spTree>
    <p:extLst>
      <p:ext uri="{BB962C8B-B14F-4D97-AF65-F5344CB8AC3E}">
        <p14:creationId xmlns:p14="http://schemas.microsoft.com/office/powerpoint/2010/main" val="3898447929"/>
      </p:ext>
    </p:extLst>
  </p:cSld>
  <p:clrMapOvr>
    <a:masterClrMapping/>
  </p:clrMapOvr>
  <mc:AlternateContent xmlns:mc="http://schemas.openxmlformats.org/markup-compatibility/2006" xmlns:p14="http://schemas.microsoft.com/office/powerpoint/2010/main">
    <mc:Choice Requires="p14">
      <p:transition spd="slow" p14:dur="2000" advTm="15615"/>
    </mc:Choice>
    <mc:Fallback xmlns="">
      <p:transition spd="slow" advTm="15615"/>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4">
            <a:extLst>
              <a:ext uri="{FF2B5EF4-FFF2-40B4-BE49-F238E27FC236}">
                <a16:creationId xmlns:a16="http://schemas.microsoft.com/office/drawing/2014/main" id="{BA79A7CF-01AF-4178-9369-94E0C90EB0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8F951D-796E-2E83-B8EB-4518CF664EA4}"/>
              </a:ext>
            </a:extLst>
          </p:cNvPr>
          <p:cNvSpPr>
            <a:spLocks noGrp="1"/>
          </p:cNvSpPr>
          <p:nvPr>
            <p:ph type="title"/>
          </p:nvPr>
        </p:nvSpPr>
        <p:spPr>
          <a:xfrm>
            <a:off x="9267909" y="2023110"/>
            <a:ext cx="2469624" cy="2846070"/>
          </a:xfrm>
        </p:spPr>
        <p:txBody>
          <a:bodyPr vert="horz" lIns="91440" tIns="45720" rIns="91440" bIns="45720" rtlCol="0" anchor="ctr">
            <a:normAutofit/>
          </a:bodyPr>
          <a:lstStyle/>
          <a:p>
            <a:r>
              <a:rPr lang="en-US" b="1" dirty="0"/>
              <a:t>Plots:</a:t>
            </a:r>
          </a:p>
        </p:txBody>
      </p:sp>
      <p:sp>
        <p:nvSpPr>
          <p:cNvPr id="33" name="Rectangle 26">
            <a:extLst>
              <a:ext uri="{FF2B5EF4-FFF2-40B4-BE49-F238E27FC236}">
                <a16:creationId xmlns:a16="http://schemas.microsoft.com/office/drawing/2014/main" id="{99413ED5-9ED4-4772-BCE4-2BCAE6B12E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433973" y="-827233"/>
            <a:ext cx="1715478" cy="858342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28">
            <a:extLst>
              <a:ext uri="{FF2B5EF4-FFF2-40B4-BE49-F238E27FC236}">
                <a16:creationId xmlns:a16="http://schemas.microsoft.com/office/drawing/2014/main" id="{04357C93-F0CB-4A1C-8F77-4E906378981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2085" y="664308"/>
            <a:ext cx="8082632" cy="5600340"/>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graph of data with numbers and a red bar&#10;&#10;Description automatically generated with medium confidence">
            <a:extLst>
              <a:ext uri="{FF2B5EF4-FFF2-40B4-BE49-F238E27FC236}">
                <a16:creationId xmlns:a16="http://schemas.microsoft.com/office/drawing/2014/main" id="{C55BDB9E-FC0C-422B-5AFD-F1753FC3949C}"/>
              </a:ext>
            </a:extLst>
          </p:cNvPr>
          <p:cNvPicPr>
            <a:picLocks noChangeAspect="1"/>
          </p:cNvPicPr>
          <p:nvPr/>
        </p:nvPicPr>
        <p:blipFill>
          <a:blip r:embed="rId3"/>
          <a:stretch>
            <a:fillRect/>
          </a:stretch>
        </p:blipFill>
        <p:spPr>
          <a:xfrm>
            <a:off x="545238" y="1315132"/>
            <a:ext cx="7608304" cy="4298691"/>
          </a:xfrm>
          <a:prstGeom prst="rect">
            <a:avLst/>
          </a:prstGeom>
        </p:spPr>
      </p:pic>
      <p:sp>
        <p:nvSpPr>
          <p:cNvPr id="31" name="Rectangle 30">
            <a:extLst>
              <a:ext uri="{FF2B5EF4-FFF2-40B4-BE49-F238E27FC236}">
                <a16:creationId xmlns:a16="http://schemas.microsoft.com/office/drawing/2014/main" id="{90F533E9-6690-41A8-A372-4C6C622D02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950447" y="3392097"/>
            <a:ext cx="1719072"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utoShape 2">
            <a:extLst>
              <a:ext uri="{FF2B5EF4-FFF2-40B4-BE49-F238E27FC236}">
                <a16:creationId xmlns:a16="http://schemas.microsoft.com/office/drawing/2014/main" id="{B5FF7222-982E-4AF1-8A0B-7F758364D98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413418903"/>
      </p:ext>
    </p:extLst>
  </p:cSld>
  <p:clrMapOvr>
    <a:masterClrMapping/>
  </p:clrMapOvr>
  <mc:AlternateContent xmlns:mc="http://schemas.openxmlformats.org/markup-compatibility/2006" xmlns:p14="http://schemas.microsoft.com/office/powerpoint/2010/main">
    <mc:Choice Requires="p14">
      <p:transition spd="slow" p14:dur="2000" advTm="27875"/>
    </mc:Choice>
    <mc:Fallback xmlns="">
      <p:transition spd="slow" advTm="27875"/>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screenshot of a graph&#10;&#10;Description automatically generated">
            <a:extLst>
              <a:ext uri="{FF2B5EF4-FFF2-40B4-BE49-F238E27FC236}">
                <a16:creationId xmlns:a16="http://schemas.microsoft.com/office/drawing/2014/main" id="{EEDCF3D2-41C6-2CFD-B3C0-990BA3837CE6}"/>
              </a:ext>
            </a:extLst>
          </p:cNvPr>
          <p:cNvPicPr>
            <a:picLocks noChangeAspect="1"/>
          </p:cNvPicPr>
          <p:nvPr/>
        </p:nvPicPr>
        <p:blipFill>
          <a:blip r:embed="rId3"/>
          <a:stretch>
            <a:fillRect/>
          </a:stretch>
        </p:blipFill>
        <p:spPr>
          <a:xfrm>
            <a:off x="494676" y="1110761"/>
            <a:ext cx="5291666" cy="5146144"/>
          </a:xfrm>
          <a:prstGeom prst="rect">
            <a:avLst/>
          </a:prstGeom>
        </p:spPr>
      </p:pic>
      <p:pic>
        <p:nvPicPr>
          <p:cNvPr id="3" name="Picture 2" descr="A screenshot of a graph&#10;&#10;Description automatically generated">
            <a:extLst>
              <a:ext uri="{FF2B5EF4-FFF2-40B4-BE49-F238E27FC236}">
                <a16:creationId xmlns:a16="http://schemas.microsoft.com/office/drawing/2014/main" id="{C113FFAC-35A1-1D52-761F-30E5A4D3100B}"/>
              </a:ext>
            </a:extLst>
          </p:cNvPr>
          <p:cNvPicPr>
            <a:picLocks noChangeAspect="1"/>
          </p:cNvPicPr>
          <p:nvPr/>
        </p:nvPicPr>
        <p:blipFill>
          <a:blip r:embed="rId4"/>
          <a:stretch>
            <a:fillRect/>
          </a:stretch>
        </p:blipFill>
        <p:spPr>
          <a:xfrm>
            <a:off x="5786342" y="1203364"/>
            <a:ext cx="5291667" cy="5053541"/>
          </a:xfrm>
          <a:prstGeom prst="rect">
            <a:avLst/>
          </a:prstGeom>
        </p:spPr>
      </p:pic>
      <p:sp>
        <p:nvSpPr>
          <p:cNvPr id="9" name="TextBox 8">
            <a:extLst>
              <a:ext uri="{FF2B5EF4-FFF2-40B4-BE49-F238E27FC236}">
                <a16:creationId xmlns:a16="http://schemas.microsoft.com/office/drawing/2014/main" id="{B4525940-166C-B7AB-EDC2-078B3EC9FF08}"/>
              </a:ext>
            </a:extLst>
          </p:cNvPr>
          <p:cNvSpPr txBox="1"/>
          <p:nvPr/>
        </p:nvSpPr>
        <p:spPr>
          <a:xfrm>
            <a:off x="666954" y="433923"/>
            <a:ext cx="5429046" cy="769441"/>
          </a:xfrm>
          <a:prstGeom prst="rect">
            <a:avLst/>
          </a:prstGeom>
          <a:noFill/>
        </p:spPr>
        <p:txBody>
          <a:bodyPr wrap="square" rtlCol="0">
            <a:spAutoFit/>
          </a:bodyPr>
          <a:lstStyle/>
          <a:p>
            <a:r>
              <a:rPr lang="en-US" sz="4400" b="1" dirty="0">
                <a:solidFill>
                  <a:schemeClr val="accent6"/>
                </a:solidFill>
                <a:latin typeface="+mj-lt"/>
                <a:ea typeface="+mj-ea"/>
                <a:cs typeface="+mj-cs"/>
              </a:rPr>
              <a:t>Plots</a:t>
            </a:r>
            <a:r>
              <a:rPr lang="en-US" sz="2400" dirty="0">
                <a:solidFill>
                  <a:schemeClr val="accent4"/>
                </a:solidFill>
              </a:rPr>
              <a:t> </a:t>
            </a:r>
            <a:r>
              <a:rPr lang="en-US" sz="4400" b="1" dirty="0">
                <a:solidFill>
                  <a:schemeClr val="accent6"/>
                </a:solidFill>
                <a:latin typeface="+mj-lt"/>
                <a:ea typeface="+mj-ea"/>
                <a:cs typeface="+mj-cs"/>
              </a:rPr>
              <a:t>continuation</a:t>
            </a:r>
            <a:r>
              <a:rPr lang="en-US" sz="2400" dirty="0">
                <a:solidFill>
                  <a:schemeClr val="accent4"/>
                </a:solidFill>
              </a:rPr>
              <a:t> …</a:t>
            </a:r>
          </a:p>
        </p:txBody>
      </p:sp>
    </p:spTree>
    <p:extLst>
      <p:ext uri="{BB962C8B-B14F-4D97-AF65-F5344CB8AC3E}">
        <p14:creationId xmlns:p14="http://schemas.microsoft.com/office/powerpoint/2010/main" val="56169650"/>
      </p:ext>
    </p:extLst>
  </p:cSld>
  <p:clrMapOvr>
    <a:masterClrMapping/>
  </p:clrMapOvr>
  <mc:AlternateContent xmlns:mc="http://schemas.openxmlformats.org/markup-compatibility/2006" xmlns:p14="http://schemas.microsoft.com/office/powerpoint/2010/main">
    <mc:Choice Requires="p14">
      <p:transition spd="slow" p14:dur="2000" advTm="74478"/>
    </mc:Choice>
    <mc:Fallback xmlns="">
      <p:transition spd="slow" advTm="74478"/>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Text Placeholder 62">
            <a:extLst>
              <a:ext uri="{FF2B5EF4-FFF2-40B4-BE49-F238E27FC236}">
                <a16:creationId xmlns:a16="http://schemas.microsoft.com/office/drawing/2014/main" id="{22D79EB2-B914-5355-4D75-3AC59F0DCCC3}"/>
              </a:ext>
            </a:extLst>
          </p:cNvPr>
          <p:cNvSpPr>
            <a:spLocks noGrp="1"/>
          </p:cNvSpPr>
          <p:nvPr>
            <p:ph type="body" sz="quarter" idx="27"/>
          </p:nvPr>
        </p:nvSpPr>
        <p:spPr/>
        <p:txBody>
          <a:bodyPr/>
          <a:lstStyle/>
          <a:p>
            <a:r>
              <a:rPr lang="en-US" dirty="0"/>
              <a:t>Assessed</a:t>
            </a:r>
          </a:p>
        </p:txBody>
      </p:sp>
      <p:sp>
        <p:nvSpPr>
          <p:cNvPr id="16" name="文本占位符 15">
            <a:extLst>
              <a:ext uri="{FF2B5EF4-FFF2-40B4-BE49-F238E27FC236}">
                <a16:creationId xmlns:a16="http://schemas.microsoft.com/office/drawing/2014/main" id="{7BD10CEB-2241-4246-B0F4-96E0DB642C4C}"/>
              </a:ext>
            </a:extLst>
          </p:cNvPr>
          <p:cNvSpPr>
            <a:spLocks noGrp="1"/>
          </p:cNvSpPr>
          <p:nvPr>
            <p:ph type="body" sz="quarter" idx="28"/>
          </p:nvPr>
        </p:nvSpPr>
        <p:spPr/>
        <p:txBody>
          <a:bodyPr/>
          <a:lstStyle/>
          <a:p>
            <a:r>
              <a:rPr lang="en-US" altLang="zh-CN" noProof="0" dirty="0"/>
              <a:t>541 records containing physical and clinical parameters to determine PCOS</a:t>
            </a:r>
            <a:endParaRPr lang="zh-CN" altLang="en-US" dirty="0"/>
          </a:p>
        </p:txBody>
      </p:sp>
      <p:sp>
        <p:nvSpPr>
          <p:cNvPr id="65" name="Text Placeholder 64">
            <a:extLst>
              <a:ext uri="{FF2B5EF4-FFF2-40B4-BE49-F238E27FC236}">
                <a16:creationId xmlns:a16="http://schemas.microsoft.com/office/drawing/2014/main" id="{0ECD9490-0BE0-6A65-01CD-D54CAB839511}"/>
              </a:ext>
            </a:extLst>
          </p:cNvPr>
          <p:cNvSpPr>
            <a:spLocks noGrp="1"/>
          </p:cNvSpPr>
          <p:nvPr>
            <p:ph type="body" sz="quarter" idx="38"/>
          </p:nvPr>
        </p:nvSpPr>
        <p:spPr/>
        <p:txBody>
          <a:bodyPr/>
          <a:lstStyle/>
          <a:p>
            <a:r>
              <a:rPr lang="en-US" dirty="0"/>
              <a:t>Examined</a:t>
            </a:r>
          </a:p>
        </p:txBody>
      </p:sp>
      <p:sp>
        <p:nvSpPr>
          <p:cNvPr id="19" name="文本占位符 18">
            <a:extLst>
              <a:ext uri="{FF2B5EF4-FFF2-40B4-BE49-F238E27FC236}">
                <a16:creationId xmlns:a16="http://schemas.microsoft.com/office/drawing/2014/main" id="{78038ACE-740A-4AE7-A0B3-BEEA90495BDD}"/>
              </a:ext>
            </a:extLst>
          </p:cNvPr>
          <p:cNvSpPr>
            <a:spLocks noGrp="1"/>
          </p:cNvSpPr>
          <p:nvPr>
            <p:ph type="body" sz="quarter" idx="39"/>
          </p:nvPr>
        </p:nvSpPr>
        <p:spPr/>
        <p:txBody>
          <a:bodyPr/>
          <a:lstStyle/>
          <a:p>
            <a:pPr lvl="0"/>
            <a:r>
              <a:rPr lang="en-US" altLang="zh-CN" noProof="0" dirty="0"/>
              <a:t>Substantial data preparation for both datasets</a:t>
            </a:r>
          </a:p>
        </p:txBody>
      </p:sp>
      <p:sp>
        <p:nvSpPr>
          <p:cNvPr id="67" name="Text Placeholder 66">
            <a:extLst>
              <a:ext uri="{FF2B5EF4-FFF2-40B4-BE49-F238E27FC236}">
                <a16:creationId xmlns:a16="http://schemas.microsoft.com/office/drawing/2014/main" id="{CEEED1DD-BCBD-5246-2A2C-BCED87782D53}"/>
              </a:ext>
            </a:extLst>
          </p:cNvPr>
          <p:cNvSpPr>
            <a:spLocks noGrp="1"/>
          </p:cNvSpPr>
          <p:nvPr>
            <p:ph type="body" sz="quarter" idx="40"/>
          </p:nvPr>
        </p:nvSpPr>
        <p:spPr>
          <a:xfrm>
            <a:off x="5028275" y="4277769"/>
            <a:ext cx="1877575" cy="506399"/>
          </a:xfrm>
        </p:spPr>
        <p:txBody>
          <a:bodyPr/>
          <a:lstStyle/>
          <a:p>
            <a:r>
              <a:rPr lang="en-US" dirty="0"/>
              <a:t>Preparation</a:t>
            </a:r>
          </a:p>
        </p:txBody>
      </p:sp>
      <p:sp>
        <p:nvSpPr>
          <p:cNvPr id="21" name="文本占位符 20">
            <a:extLst>
              <a:ext uri="{FF2B5EF4-FFF2-40B4-BE49-F238E27FC236}">
                <a16:creationId xmlns:a16="http://schemas.microsoft.com/office/drawing/2014/main" id="{DD441F7A-4624-45D2-AE88-EEBA65185E6D}"/>
              </a:ext>
            </a:extLst>
          </p:cNvPr>
          <p:cNvSpPr>
            <a:spLocks noGrp="1"/>
          </p:cNvSpPr>
          <p:nvPr>
            <p:ph type="body" sz="quarter" idx="41"/>
          </p:nvPr>
        </p:nvSpPr>
        <p:spPr>
          <a:xfrm>
            <a:off x="4828729" y="4900241"/>
            <a:ext cx="2276669" cy="1080138"/>
          </a:xfrm>
        </p:spPr>
        <p:txBody>
          <a:bodyPr/>
          <a:lstStyle/>
          <a:p>
            <a:pPr marL="285750" indent="-285750">
              <a:buFont typeface="Arial" panose="020B0604020202020204" pitchFamily="34" charset="0"/>
              <a:buChar char="•"/>
            </a:pPr>
            <a:r>
              <a:rPr lang="en-US" altLang="zh-CN" dirty="0"/>
              <a:t>Standardizing datasets to numeric</a:t>
            </a:r>
          </a:p>
          <a:p>
            <a:pPr marL="285750" indent="-285750">
              <a:buFont typeface="Arial" panose="020B0604020202020204" pitchFamily="34" charset="0"/>
              <a:buChar char="•"/>
            </a:pPr>
            <a:r>
              <a:rPr lang="en-US" altLang="zh-CN" dirty="0"/>
              <a:t>Addressing missing data</a:t>
            </a:r>
          </a:p>
          <a:p>
            <a:pPr marL="285750" indent="-285750">
              <a:buFont typeface="Arial" panose="020B0604020202020204" pitchFamily="34" charset="0"/>
              <a:buChar char="•"/>
            </a:pPr>
            <a:r>
              <a:rPr lang="en-US" altLang="zh-CN" dirty="0"/>
              <a:t>Renaming and removing columns</a:t>
            </a:r>
            <a:endParaRPr lang="zh-CN" altLang="en-US" dirty="0"/>
          </a:p>
        </p:txBody>
      </p:sp>
      <p:sp>
        <p:nvSpPr>
          <p:cNvPr id="69" name="Text Placeholder 68">
            <a:extLst>
              <a:ext uri="{FF2B5EF4-FFF2-40B4-BE49-F238E27FC236}">
                <a16:creationId xmlns:a16="http://schemas.microsoft.com/office/drawing/2014/main" id="{868536F0-BECB-41C2-208F-CAAC89E244FF}"/>
              </a:ext>
            </a:extLst>
          </p:cNvPr>
          <p:cNvSpPr>
            <a:spLocks noGrp="1"/>
          </p:cNvSpPr>
          <p:nvPr>
            <p:ph type="body" sz="quarter" idx="42"/>
          </p:nvPr>
        </p:nvSpPr>
        <p:spPr>
          <a:xfrm>
            <a:off x="7501941" y="4024570"/>
            <a:ext cx="1877575" cy="506399"/>
          </a:xfrm>
        </p:spPr>
        <p:txBody>
          <a:bodyPr/>
          <a:lstStyle/>
          <a:p>
            <a:r>
              <a:rPr lang="en-US" dirty="0"/>
              <a:t>Model Building</a:t>
            </a:r>
          </a:p>
        </p:txBody>
      </p:sp>
      <p:sp>
        <p:nvSpPr>
          <p:cNvPr id="23" name="文本占位符 22">
            <a:extLst>
              <a:ext uri="{FF2B5EF4-FFF2-40B4-BE49-F238E27FC236}">
                <a16:creationId xmlns:a16="http://schemas.microsoft.com/office/drawing/2014/main" id="{4EF68FE0-ADE3-4AB5-AC04-6C029B601AB2}"/>
              </a:ext>
            </a:extLst>
          </p:cNvPr>
          <p:cNvSpPr>
            <a:spLocks noGrp="1"/>
          </p:cNvSpPr>
          <p:nvPr>
            <p:ph type="body" sz="quarter" idx="43"/>
          </p:nvPr>
        </p:nvSpPr>
        <p:spPr>
          <a:xfrm>
            <a:off x="7450045" y="4601454"/>
            <a:ext cx="1877575" cy="1499182"/>
          </a:xfrm>
        </p:spPr>
        <p:txBody>
          <a:bodyPr/>
          <a:lstStyle/>
          <a:p>
            <a:pPr marL="285750" indent="-285750">
              <a:buFont typeface="Arial" panose="020B0604020202020204" pitchFamily="34" charset="0"/>
              <a:buChar char="•"/>
            </a:pPr>
            <a:r>
              <a:rPr lang="en-US" altLang="zh-CN" dirty="0"/>
              <a:t>Split the data 75:25</a:t>
            </a:r>
          </a:p>
          <a:p>
            <a:pPr marL="285750" indent="-285750">
              <a:buFont typeface="Arial" panose="020B0604020202020204" pitchFamily="34" charset="0"/>
              <a:buChar char="•"/>
            </a:pPr>
            <a:r>
              <a:rPr lang="en-US" altLang="zh-CN" dirty="0"/>
              <a:t>Create two sets of datasets: whole data and then 6 highest contributing variables</a:t>
            </a:r>
            <a:endParaRPr lang="zh-CN" altLang="en-US" dirty="0"/>
          </a:p>
        </p:txBody>
      </p:sp>
      <p:sp>
        <p:nvSpPr>
          <p:cNvPr id="71" name="Text Placeholder 70">
            <a:extLst>
              <a:ext uri="{FF2B5EF4-FFF2-40B4-BE49-F238E27FC236}">
                <a16:creationId xmlns:a16="http://schemas.microsoft.com/office/drawing/2014/main" id="{FAFB92ED-EE9E-1E13-228D-2A33EE0B2FC2}"/>
              </a:ext>
            </a:extLst>
          </p:cNvPr>
          <p:cNvSpPr>
            <a:spLocks noGrp="1"/>
          </p:cNvSpPr>
          <p:nvPr>
            <p:ph type="body" sz="quarter" idx="44"/>
          </p:nvPr>
        </p:nvSpPr>
        <p:spPr>
          <a:xfrm>
            <a:off x="8610600" y="2254378"/>
            <a:ext cx="1877575" cy="506399"/>
          </a:xfrm>
        </p:spPr>
        <p:txBody>
          <a:bodyPr/>
          <a:lstStyle/>
          <a:p>
            <a:r>
              <a:rPr lang="en-US" dirty="0"/>
              <a:t>Evaluation and Results</a:t>
            </a:r>
          </a:p>
        </p:txBody>
      </p:sp>
      <p:sp>
        <p:nvSpPr>
          <p:cNvPr id="25" name="文本占位符 24">
            <a:extLst>
              <a:ext uri="{FF2B5EF4-FFF2-40B4-BE49-F238E27FC236}">
                <a16:creationId xmlns:a16="http://schemas.microsoft.com/office/drawing/2014/main" id="{5140B95D-A59E-4E6C-BF07-5DD5E0E818A0}"/>
              </a:ext>
            </a:extLst>
          </p:cNvPr>
          <p:cNvSpPr>
            <a:spLocks noGrp="1"/>
          </p:cNvSpPr>
          <p:nvPr>
            <p:ph type="body" sz="quarter" idx="45"/>
          </p:nvPr>
        </p:nvSpPr>
        <p:spPr>
          <a:xfrm>
            <a:off x="8610600" y="2763292"/>
            <a:ext cx="1877575" cy="506399"/>
          </a:xfrm>
        </p:spPr>
        <p:txBody>
          <a:bodyPr/>
          <a:lstStyle/>
          <a:p>
            <a:pPr marL="285750" indent="-285750">
              <a:buFont typeface="Arial" panose="020B0604020202020204" pitchFamily="34" charset="0"/>
              <a:buChar char="•"/>
            </a:pPr>
            <a:r>
              <a:rPr lang="en-US" altLang="zh-CN" dirty="0"/>
              <a:t>Review each variable within the model and visualize</a:t>
            </a:r>
          </a:p>
          <a:p>
            <a:pPr marL="285750" indent="-285750">
              <a:buFont typeface="Arial" panose="020B0604020202020204" pitchFamily="34" charset="0"/>
              <a:buChar char="•"/>
            </a:pPr>
            <a:r>
              <a:rPr lang="en-US" altLang="zh-CN" dirty="0"/>
              <a:t>Retrieve the accuracy of each model</a:t>
            </a:r>
            <a:endParaRPr lang="zh-CN" altLang="en-US" dirty="0"/>
          </a:p>
        </p:txBody>
      </p:sp>
      <p:sp>
        <p:nvSpPr>
          <p:cNvPr id="17" name="Title 16">
            <a:extLst>
              <a:ext uri="{FF2B5EF4-FFF2-40B4-BE49-F238E27FC236}">
                <a16:creationId xmlns:a16="http://schemas.microsoft.com/office/drawing/2014/main" id="{E17942FE-65D3-7C03-B361-8DF125B81DC1}"/>
              </a:ext>
            </a:extLst>
          </p:cNvPr>
          <p:cNvSpPr>
            <a:spLocks noGrp="1"/>
          </p:cNvSpPr>
          <p:nvPr>
            <p:ph type="title"/>
          </p:nvPr>
        </p:nvSpPr>
        <p:spPr/>
        <p:txBody>
          <a:bodyPr/>
          <a:lstStyle/>
          <a:p>
            <a:r>
              <a:rPr lang="en-US" b="1" dirty="0"/>
              <a:t>Methodology:</a:t>
            </a:r>
          </a:p>
        </p:txBody>
      </p:sp>
      <p:sp>
        <p:nvSpPr>
          <p:cNvPr id="5" name="Slide Number Placeholder 4">
            <a:extLst>
              <a:ext uri="{FF2B5EF4-FFF2-40B4-BE49-F238E27FC236}">
                <a16:creationId xmlns:a16="http://schemas.microsoft.com/office/drawing/2014/main" id="{302DD1EA-9A0C-9303-AD79-5DAF401390EB}"/>
              </a:ext>
            </a:extLst>
          </p:cNvPr>
          <p:cNvSpPr>
            <a:spLocks noGrp="1"/>
          </p:cNvSpPr>
          <p:nvPr>
            <p:ph type="sldNum" sz="quarter" idx="47"/>
          </p:nvPr>
        </p:nvSpPr>
        <p:spPr/>
        <p:txBody>
          <a:bodyPr/>
          <a:lstStyle/>
          <a:p>
            <a:fld id="{47FEACEE-25B4-4A2D-B147-27296E36371D}" type="slidenum">
              <a:rPr lang="en-US" altLang="zh-CN" smtClean="0"/>
              <a:pPr/>
              <a:t>12</a:t>
            </a:fld>
            <a:endParaRPr lang="en-US" altLang="zh-CN" dirty="0"/>
          </a:p>
        </p:txBody>
      </p:sp>
    </p:spTree>
    <p:extLst>
      <p:ext uri="{BB962C8B-B14F-4D97-AF65-F5344CB8AC3E}">
        <p14:creationId xmlns:p14="http://schemas.microsoft.com/office/powerpoint/2010/main" val="3760906987"/>
      </p:ext>
    </p:extLst>
  </p:cSld>
  <p:clrMapOvr>
    <a:masterClrMapping/>
  </p:clrMapOvr>
  <mc:AlternateContent xmlns:mc="http://schemas.openxmlformats.org/markup-compatibility/2006" xmlns:p14="http://schemas.microsoft.com/office/powerpoint/2010/main">
    <mc:Choice Requires="p14">
      <p:transition spd="slow" p14:dur="2000" advTm="123611"/>
    </mc:Choice>
    <mc:Fallback xmlns="">
      <p:transition spd="slow" advTm="123611"/>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FA96FE97-5E27-FC36-5E3A-511A31E6C789}"/>
              </a:ext>
            </a:extLst>
          </p:cNvPr>
          <p:cNvSpPr>
            <a:spLocks noGrp="1"/>
          </p:cNvSpPr>
          <p:nvPr>
            <p:ph type="body" sz="quarter" idx="27"/>
          </p:nvPr>
        </p:nvSpPr>
        <p:spPr>
          <a:xfrm>
            <a:off x="4496837" y="1498135"/>
            <a:ext cx="5162709" cy="420683"/>
          </a:xfrm>
        </p:spPr>
        <p:txBody>
          <a:bodyPr/>
          <a:lstStyle/>
          <a:p>
            <a:r>
              <a:rPr lang="en-US" dirty="0"/>
              <a:t>Limited Information</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4496838" y="2141027"/>
            <a:ext cx="5162709" cy="743189"/>
          </a:xfrm>
        </p:spPr>
        <p:txBody>
          <a:bodyPr/>
          <a:lstStyle/>
          <a:p>
            <a:pPr marL="285750" indent="-285750">
              <a:buFont typeface="Arial" panose="020B0604020202020204" pitchFamily="34" charset="0"/>
              <a:buChar char="•"/>
            </a:pPr>
            <a:r>
              <a:rPr lang="en-US" altLang="zh-CN" dirty="0"/>
              <a:t>Publicly not enough datasets with diverse backgrounds</a:t>
            </a:r>
          </a:p>
          <a:p>
            <a:pPr marL="285750" indent="-285750">
              <a:buFont typeface="Arial" panose="020B0604020202020204" pitchFamily="34" charset="0"/>
              <a:buChar char="•"/>
            </a:pPr>
            <a:r>
              <a:rPr lang="en-US" altLang="zh-CN" dirty="0"/>
              <a:t>Concern predictions wouldn’t be successful</a:t>
            </a:r>
            <a:endParaRPr lang="zh-CN" altLang="en-US" dirty="0"/>
          </a:p>
        </p:txBody>
      </p:sp>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682547" y="558966"/>
            <a:ext cx="3994173" cy="716961"/>
          </a:xfrm>
        </p:spPr>
        <p:txBody>
          <a:bodyPr/>
          <a:lstStyle/>
          <a:p>
            <a:r>
              <a:rPr lang="en-US" b="1" dirty="0"/>
              <a:t>Assumptions</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13</a:t>
            </a:fld>
            <a:endParaRPr lang="en-US" altLang="zh-CN" dirty="0"/>
          </a:p>
        </p:txBody>
      </p:sp>
      <p:pic>
        <p:nvPicPr>
          <p:cNvPr id="3" name="Picture 2" descr="A person drawing a person's shadow&#10;&#10;Description automatically generated">
            <a:extLst>
              <a:ext uri="{FF2B5EF4-FFF2-40B4-BE49-F238E27FC236}">
                <a16:creationId xmlns:a16="http://schemas.microsoft.com/office/drawing/2014/main" id="{121B5566-C5D0-DE52-E213-DD0BCC06CF42}"/>
              </a:ext>
            </a:extLst>
          </p:cNvPr>
          <p:cNvPicPr>
            <a:picLocks noChangeAspect="1"/>
          </p:cNvPicPr>
          <p:nvPr/>
        </p:nvPicPr>
        <p:blipFill>
          <a:blip r:embed="rId3"/>
          <a:stretch>
            <a:fillRect/>
          </a:stretch>
        </p:blipFill>
        <p:spPr>
          <a:xfrm>
            <a:off x="4875134" y="2848039"/>
            <a:ext cx="5558020" cy="3690873"/>
          </a:xfrm>
          <a:prstGeom prst="rect">
            <a:avLst/>
          </a:prstGeom>
        </p:spPr>
      </p:pic>
    </p:spTree>
    <p:extLst>
      <p:ext uri="{BB962C8B-B14F-4D97-AF65-F5344CB8AC3E}">
        <p14:creationId xmlns:p14="http://schemas.microsoft.com/office/powerpoint/2010/main" val="1642367498"/>
      </p:ext>
    </p:extLst>
  </p:cSld>
  <p:clrMapOvr>
    <a:masterClrMapping/>
  </p:clrMapOvr>
  <mc:AlternateContent xmlns:mc="http://schemas.openxmlformats.org/markup-compatibility/2006" xmlns:p14="http://schemas.microsoft.com/office/powerpoint/2010/main">
    <mc:Choice Requires="p14">
      <p:transition spd="slow" p14:dur="2000" advTm="83603"/>
    </mc:Choice>
    <mc:Fallback xmlns="">
      <p:transition spd="slow" advTm="83603"/>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FA96FE97-5E27-FC36-5E3A-511A31E6C789}"/>
              </a:ext>
            </a:extLst>
          </p:cNvPr>
          <p:cNvSpPr>
            <a:spLocks noGrp="1"/>
          </p:cNvSpPr>
          <p:nvPr>
            <p:ph type="body" sz="quarter" idx="27"/>
          </p:nvPr>
        </p:nvSpPr>
        <p:spPr>
          <a:xfrm>
            <a:off x="104255" y="2324660"/>
            <a:ext cx="1887831" cy="420683"/>
          </a:xfrm>
        </p:spPr>
        <p:txBody>
          <a:bodyPr/>
          <a:lstStyle/>
          <a:p>
            <a:r>
              <a:rPr lang="en-US" dirty="0"/>
              <a:t>Correlation Plot</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104255" y="3394848"/>
            <a:ext cx="4910797" cy="2756047"/>
          </a:xfrm>
        </p:spPr>
        <p:txBody>
          <a:bodyPr/>
          <a:lstStyle/>
          <a:p>
            <a:pPr>
              <a:buFont typeface="Arial" panose="020B0604020202020204" pitchFamily="34" charset="0"/>
              <a:buChar char="•"/>
            </a:pPr>
            <a:r>
              <a:rPr lang="en-US" sz="1800" dirty="0">
                <a:solidFill>
                  <a:schemeClr val="tx1"/>
                </a:solidFill>
                <a:effectLst/>
                <a:latin typeface="LMRoman10-Regular-Identity-H"/>
              </a:rPr>
              <a:t>Positive correlations between: </a:t>
            </a:r>
            <a:r>
              <a:rPr lang="en-US" sz="1800" dirty="0">
                <a:solidFill>
                  <a:schemeClr val="tx1"/>
                </a:solidFill>
                <a:effectLst/>
                <a:latin typeface="LMMono10-Regular-Identity-H"/>
              </a:rPr>
              <a:t>BMI </a:t>
            </a:r>
            <a:r>
              <a:rPr lang="en-US" sz="1800" dirty="0">
                <a:solidFill>
                  <a:schemeClr val="tx1"/>
                </a:solidFill>
                <a:effectLst/>
                <a:latin typeface="LMRoman10-Regular-Identity-H"/>
              </a:rPr>
              <a:t>and </a:t>
            </a:r>
            <a:r>
              <a:rPr lang="en-US" sz="1800" dirty="0">
                <a:solidFill>
                  <a:schemeClr val="tx1"/>
                </a:solidFill>
                <a:effectLst/>
                <a:latin typeface="LMMono10-Regular-Identity-H"/>
              </a:rPr>
              <a:t>Weight</a:t>
            </a:r>
            <a:r>
              <a:rPr lang="en-US" sz="1800" dirty="0">
                <a:solidFill>
                  <a:schemeClr val="tx1"/>
                </a:solidFill>
                <a:effectLst/>
                <a:latin typeface="LMRoman10-Regular-Identity-H"/>
              </a:rPr>
              <a:t>, </a:t>
            </a:r>
            <a:r>
              <a:rPr lang="en-US" sz="1800" dirty="0" err="1">
                <a:solidFill>
                  <a:schemeClr val="tx1"/>
                </a:solidFill>
                <a:effectLst/>
                <a:latin typeface="LMMono10-Regular-Identity-H"/>
              </a:rPr>
              <a:t>Weight_gain</a:t>
            </a:r>
            <a:r>
              <a:rPr lang="en-US" sz="1800" dirty="0">
                <a:solidFill>
                  <a:schemeClr val="tx1"/>
                </a:solidFill>
                <a:effectLst/>
                <a:latin typeface="LMRoman10-Regular-Identity-H"/>
              </a:rPr>
              <a:t>, </a:t>
            </a:r>
            <a:r>
              <a:rPr lang="en-US" sz="1800" dirty="0" err="1">
                <a:solidFill>
                  <a:schemeClr val="tx1"/>
                </a:solidFill>
                <a:effectLst/>
                <a:latin typeface="LMMono10-Regular-Identity-H"/>
              </a:rPr>
              <a:t>Hair_growth</a:t>
            </a:r>
            <a:r>
              <a:rPr lang="en-US" sz="1800" dirty="0">
                <a:solidFill>
                  <a:schemeClr val="tx1"/>
                </a:solidFill>
                <a:effectLst/>
                <a:latin typeface="LMRoman10-Regular-Identity-H"/>
              </a:rPr>
              <a:t>, </a:t>
            </a:r>
            <a:r>
              <a:rPr lang="en-US" sz="1800" dirty="0" err="1">
                <a:solidFill>
                  <a:schemeClr val="tx1"/>
                </a:solidFill>
                <a:effectLst/>
                <a:latin typeface="LMMono10-Regular-Identity-H"/>
              </a:rPr>
              <a:t>Skin_darkening</a:t>
            </a:r>
            <a:r>
              <a:rPr lang="en-US" sz="1800" dirty="0">
                <a:solidFill>
                  <a:schemeClr val="tx1"/>
                </a:solidFill>
                <a:effectLst/>
                <a:latin typeface="LMMono10-Regular-Identity-H"/>
              </a:rPr>
              <a:t> </a:t>
            </a:r>
            <a:r>
              <a:rPr lang="en-US" sz="1800" dirty="0">
                <a:solidFill>
                  <a:schemeClr val="tx1"/>
                </a:solidFill>
                <a:effectLst/>
                <a:latin typeface="LMRoman10-Regular-Identity-H"/>
              </a:rPr>
              <a:t>and </a:t>
            </a:r>
            <a:r>
              <a:rPr lang="en-US" sz="1800" dirty="0">
                <a:solidFill>
                  <a:schemeClr val="tx1"/>
                </a:solidFill>
                <a:effectLst/>
                <a:latin typeface="LMMono10-Regular-Identity-H"/>
              </a:rPr>
              <a:t>PCOS </a:t>
            </a:r>
            <a:r>
              <a:rPr lang="en-US" sz="1800" dirty="0">
                <a:solidFill>
                  <a:schemeClr val="tx1"/>
                </a:solidFill>
                <a:effectLst/>
                <a:latin typeface="LMRoman10-Regular-Identity-H"/>
              </a:rPr>
              <a:t>and </a:t>
            </a:r>
            <a:r>
              <a:rPr lang="en-US" sz="1800" dirty="0" err="1">
                <a:solidFill>
                  <a:schemeClr val="tx1"/>
                </a:solidFill>
                <a:effectLst/>
                <a:latin typeface="LMMono10-Regular-Identity-H"/>
              </a:rPr>
              <a:t>Follicle_NoL</a:t>
            </a:r>
            <a:r>
              <a:rPr lang="en-US" sz="1800" dirty="0">
                <a:solidFill>
                  <a:schemeClr val="tx1"/>
                </a:solidFill>
                <a:effectLst/>
                <a:latin typeface="LMRoman10-Regular-Identity-H"/>
              </a:rPr>
              <a:t>, </a:t>
            </a:r>
            <a:r>
              <a:rPr lang="en-US" sz="1800" dirty="0" err="1">
                <a:solidFill>
                  <a:schemeClr val="tx1"/>
                </a:solidFill>
                <a:effectLst/>
                <a:latin typeface="LMMono10-Regular-Identity-H"/>
              </a:rPr>
              <a:t>Follicle_NoR</a:t>
            </a:r>
            <a:r>
              <a:rPr lang="en-US" sz="1800" dirty="0">
                <a:solidFill>
                  <a:schemeClr val="tx1"/>
                </a:solidFill>
                <a:effectLst/>
                <a:latin typeface="LMRoman10-Regular-Identity-H"/>
              </a:rPr>
              <a:t>, and </a:t>
            </a:r>
            <a:r>
              <a:rPr lang="en-US" sz="1800" dirty="0">
                <a:solidFill>
                  <a:schemeClr val="tx1"/>
                </a:solidFill>
                <a:effectLst/>
                <a:latin typeface="LMMono10-Regular-Identity-H"/>
              </a:rPr>
              <a:t>PCOS </a:t>
            </a:r>
            <a:r>
              <a:rPr lang="en-US" sz="1800" dirty="0">
                <a:solidFill>
                  <a:schemeClr val="tx1"/>
                </a:solidFill>
                <a:effectLst/>
                <a:latin typeface="LMRoman10-Regular-Identity-H"/>
              </a:rPr>
              <a:t>to name a few. </a:t>
            </a:r>
          </a:p>
          <a:p>
            <a:pPr>
              <a:buFont typeface="Arial" panose="020B0604020202020204" pitchFamily="34" charset="0"/>
              <a:buChar char="•"/>
            </a:pPr>
            <a:r>
              <a:rPr lang="en-US" sz="1800" dirty="0">
                <a:solidFill>
                  <a:schemeClr val="tx1"/>
                </a:solidFill>
                <a:effectLst/>
                <a:latin typeface="LMRoman10-Regular-Identity-H"/>
              </a:rPr>
              <a:t>Negative correlations between: </a:t>
            </a:r>
            <a:r>
              <a:rPr lang="en-US" sz="1800" dirty="0" err="1">
                <a:solidFill>
                  <a:schemeClr val="tx1"/>
                </a:solidFill>
                <a:effectLst/>
                <a:latin typeface="LMMono10-Regular-Identity-H"/>
              </a:rPr>
              <a:t>Waist_Hip_Ratio</a:t>
            </a:r>
            <a:r>
              <a:rPr lang="en-US" sz="1800" dirty="0">
                <a:solidFill>
                  <a:schemeClr val="tx1"/>
                </a:solidFill>
                <a:effectLst/>
                <a:latin typeface="LMMono10-Regular-Identity-H"/>
              </a:rPr>
              <a:t> </a:t>
            </a:r>
            <a:r>
              <a:rPr lang="en-US" sz="1800" dirty="0">
                <a:solidFill>
                  <a:schemeClr val="tx1"/>
                </a:solidFill>
                <a:effectLst/>
                <a:latin typeface="LMRoman10-Regular-Identity-H"/>
              </a:rPr>
              <a:t>and </a:t>
            </a:r>
            <a:r>
              <a:rPr lang="en-US" sz="1800" dirty="0">
                <a:solidFill>
                  <a:schemeClr val="tx1"/>
                </a:solidFill>
                <a:effectLst/>
                <a:latin typeface="LMMono10-Regular-Identity-H"/>
              </a:rPr>
              <a:t>Hip</a:t>
            </a:r>
            <a:r>
              <a:rPr lang="en-US" sz="1800" dirty="0">
                <a:solidFill>
                  <a:schemeClr val="tx1"/>
                </a:solidFill>
                <a:effectLst/>
                <a:latin typeface="LMRoman10-Regular-Identity-H"/>
              </a:rPr>
              <a:t>, </a:t>
            </a:r>
            <a:r>
              <a:rPr lang="en-US" sz="1800" dirty="0" err="1">
                <a:solidFill>
                  <a:schemeClr val="tx1"/>
                </a:solidFill>
                <a:effectLst/>
                <a:latin typeface="LMMono10-Regular-Identity-H"/>
              </a:rPr>
              <a:t>AMH_ngmL</a:t>
            </a:r>
            <a:r>
              <a:rPr lang="en-US" sz="1800" dirty="0">
                <a:solidFill>
                  <a:schemeClr val="tx1"/>
                </a:solidFill>
                <a:effectLst/>
                <a:latin typeface="LMMono10-Regular-Identity-H"/>
              </a:rPr>
              <a:t> </a:t>
            </a:r>
            <a:r>
              <a:rPr lang="en-US" sz="1800" dirty="0">
                <a:solidFill>
                  <a:schemeClr val="tx1"/>
                </a:solidFill>
                <a:effectLst/>
                <a:latin typeface="LMRoman10-Regular-Identity-H"/>
              </a:rPr>
              <a:t>and </a:t>
            </a:r>
            <a:r>
              <a:rPr lang="en-US" sz="1800" dirty="0" err="1">
                <a:solidFill>
                  <a:schemeClr val="tx1"/>
                </a:solidFill>
                <a:effectLst/>
                <a:latin typeface="LMMono10-Regular-Identity-H"/>
              </a:rPr>
              <a:t>Age_yrs</a:t>
            </a:r>
            <a:r>
              <a:rPr lang="en-US" sz="1800" dirty="0">
                <a:solidFill>
                  <a:schemeClr val="tx1"/>
                </a:solidFill>
                <a:effectLst/>
                <a:latin typeface="LMRoman10-Regular-Identity-H"/>
              </a:rPr>
              <a:t>, and </a:t>
            </a:r>
            <a:r>
              <a:rPr lang="en-US" sz="1800" dirty="0" err="1">
                <a:solidFill>
                  <a:schemeClr val="tx1"/>
                </a:solidFill>
                <a:effectLst/>
                <a:latin typeface="LMMono10-Regular-Identity-H"/>
              </a:rPr>
              <a:t>Follicle_NoR</a:t>
            </a:r>
            <a:r>
              <a:rPr lang="en-US" sz="1800" dirty="0">
                <a:solidFill>
                  <a:schemeClr val="tx1"/>
                </a:solidFill>
                <a:effectLst/>
                <a:latin typeface="LMRoman10-Regular-Identity-H"/>
              </a:rPr>
              <a:t>, </a:t>
            </a:r>
            <a:r>
              <a:rPr lang="en-US" sz="1800" dirty="0" err="1">
                <a:solidFill>
                  <a:schemeClr val="tx1"/>
                </a:solidFill>
                <a:effectLst/>
                <a:latin typeface="LMMono10-Regular-Identity-H"/>
              </a:rPr>
              <a:t>Follicle_NoL</a:t>
            </a:r>
            <a:r>
              <a:rPr lang="en-US" sz="1800" dirty="0">
                <a:solidFill>
                  <a:schemeClr val="tx1"/>
                </a:solidFill>
                <a:effectLst/>
                <a:latin typeface="LMMono10-Regular-Identity-H"/>
              </a:rPr>
              <a:t> </a:t>
            </a:r>
            <a:r>
              <a:rPr lang="en-US" sz="1800" dirty="0">
                <a:solidFill>
                  <a:schemeClr val="tx1"/>
                </a:solidFill>
                <a:effectLst/>
                <a:latin typeface="LMRoman10-Regular-Identity-H"/>
              </a:rPr>
              <a:t>and </a:t>
            </a:r>
            <a:r>
              <a:rPr lang="en-US" sz="1800" dirty="0" err="1">
                <a:solidFill>
                  <a:schemeClr val="tx1"/>
                </a:solidFill>
                <a:effectLst/>
                <a:latin typeface="LMMono10-Regular-Identity-H"/>
              </a:rPr>
              <a:t>Age_yrs</a:t>
            </a:r>
            <a:r>
              <a:rPr lang="en-US" sz="1800" dirty="0">
                <a:solidFill>
                  <a:schemeClr val="tx1"/>
                </a:solidFill>
                <a:effectLst/>
                <a:latin typeface="LMRoman10-Regular-Identity-H"/>
              </a:rPr>
              <a:t>. </a:t>
            </a:r>
          </a:p>
        </p:txBody>
      </p:sp>
      <p:pic>
        <p:nvPicPr>
          <p:cNvPr id="3" name="Picture 2" descr="A graph of a number of cells&#10;&#10;Description automatically generated with medium confidence">
            <a:extLst>
              <a:ext uri="{FF2B5EF4-FFF2-40B4-BE49-F238E27FC236}">
                <a16:creationId xmlns:a16="http://schemas.microsoft.com/office/drawing/2014/main" id="{A4970D50-A3E2-100A-4E06-D0B6D91A0329}"/>
              </a:ext>
            </a:extLst>
          </p:cNvPr>
          <p:cNvPicPr>
            <a:picLocks noChangeAspect="1"/>
          </p:cNvPicPr>
          <p:nvPr/>
        </p:nvPicPr>
        <p:blipFill>
          <a:blip r:embed="rId3"/>
          <a:stretch>
            <a:fillRect/>
          </a:stretch>
        </p:blipFill>
        <p:spPr>
          <a:xfrm>
            <a:off x="5380788" y="464695"/>
            <a:ext cx="5607276" cy="5928610"/>
          </a:xfrm>
          <a:prstGeom prst="rect">
            <a:avLst/>
          </a:prstGeom>
        </p:spPr>
      </p:pic>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p:txBody>
          <a:bodyPr/>
          <a:lstStyle/>
          <a:p>
            <a:r>
              <a:rPr lang="en-US" b="1" dirty="0"/>
              <a:t>Experimentation and Results:</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14</a:t>
            </a:fld>
            <a:endParaRPr lang="en-US" altLang="zh-CN" dirty="0"/>
          </a:p>
        </p:txBody>
      </p:sp>
      <p:sp>
        <p:nvSpPr>
          <p:cNvPr id="2" name="Oval 1">
            <a:extLst>
              <a:ext uri="{FF2B5EF4-FFF2-40B4-BE49-F238E27FC236}">
                <a16:creationId xmlns:a16="http://schemas.microsoft.com/office/drawing/2014/main" id="{94229EFE-515F-FC25-77BA-1D1B49FE6FDA}"/>
              </a:ext>
            </a:extLst>
          </p:cNvPr>
          <p:cNvSpPr/>
          <p:nvPr/>
        </p:nvSpPr>
        <p:spPr>
          <a:xfrm>
            <a:off x="6613071" y="1910443"/>
            <a:ext cx="212272" cy="228600"/>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DD21A582-293D-ED09-FA39-2538447DE213}"/>
              </a:ext>
            </a:extLst>
          </p:cNvPr>
          <p:cNvSpPr/>
          <p:nvPr/>
        </p:nvSpPr>
        <p:spPr>
          <a:xfrm>
            <a:off x="6387353" y="4383741"/>
            <a:ext cx="225718" cy="443753"/>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5311163C-6336-C663-5497-ABB559AF4A2E}"/>
              </a:ext>
            </a:extLst>
          </p:cNvPr>
          <p:cNvSpPr/>
          <p:nvPr/>
        </p:nvSpPr>
        <p:spPr>
          <a:xfrm>
            <a:off x="6387353" y="5338482"/>
            <a:ext cx="225718" cy="268942"/>
          </a:xfrm>
          <a:prstGeom prst="ellipse">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FC5B6015-9A55-F418-0C2B-2C77A972E55F}"/>
              </a:ext>
            </a:extLst>
          </p:cNvPr>
          <p:cNvSpPr/>
          <p:nvPr/>
        </p:nvSpPr>
        <p:spPr>
          <a:xfrm>
            <a:off x="8377518" y="3644153"/>
            <a:ext cx="233082" cy="242047"/>
          </a:xfrm>
          <a:prstGeom prst="ellipse">
            <a:avLst/>
          </a:prstGeom>
          <a:noFill/>
          <a:ln w="28575">
            <a:solidFill>
              <a:srgbClr val="FFC7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622BEACB-89A9-CE7E-C35D-01BC28DCEF00}"/>
              </a:ext>
            </a:extLst>
          </p:cNvPr>
          <p:cNvSpPr/>
          <p:nvPr/>
        </p:nvSpPr>
        <p:spPr>
          <a:xfrm>
            <a:off x="6500212" y="3886200"/>
            <a:ext cx="218995" cy="201706"/>
          </a:xfrm>
          <a:prstGeom prst="ellipse">
            <a:avLst/>
          </a:prstGeom>
          <a:noFill/>
          <a:ln w="28575">
            <a:solidFill>
              <a:srgbClr val="FFC7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E56D0CE-5951-5668-6132-868052C00143}"/>
              </a:ext>
            </a:extLst>
          </p:cNvPr>
          <p:cNvSpPr/>
          <p:nvPr/>
        </p:nvSpPr>
        <p:spPr>
          <a:xfrm>
            <a:off x="6500212" y="5338482"/>
            <a:ext cx="218995" cy="268942"/>
          </a:xfrm>
          <a:prstGeom prst="ellipse">
            <a:avLst/>
          </a:prstGeom>
          <a:noFill/>
          <a:ln w="28575">
            <a:solidFill>
              <a:srgbClr val="FFC7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19727083"/>
      </p:ext>
    </p:extLst>
  </p:cSld>
  <p:clrMapOvr>
    <a:masterClrMapping/>
  </p:clrMapOvr>
  <mc:AlternateContent xmlns:mc="http://schemas.openxmlformats.org/markup-compatibility/2006">
    <mc:Choice xmlns:p14="http://schemas.microsoft.com/office/powerpoint/2010/main" Requires="p14">
      <p:transition p14:dur="0" advTm="39253"/>
    </mc:Choice>
    <mc:Fallback>
      <p:transition advTm="3925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3" presetClass="exit" presetSubtype="10" fill="hold" grpId="1" nodeType="clickEffect">
                                  <p:stCondLst>
                                    <p:cond delay="0"/>
                                  </p:stCondLst>
                                  <p:childTnLst>
                                    <p:animEffect transition="out" filter="blinds(horizontal)">
                                      <p:cBhvr>
                                        <p:cTn id="18" dur="500"/>
                                        <p:tgtEl>
                                          <p:spTgt spid="2"/>
                                        </p:tgtEl>
                                      </p:cBhvr>
                                    </p:animEffect>
                                    <p:set>
                                      <p:cBhvr>
                                        <p:cTn id="19" dur="1" fill="hold">
                                          <p:stCondLst>
                                            <p:cond delay="499"/>
                                          </p:stCondLst>
                                        </p:cTn>
                                        <p:tgtEl>
                                          <p:spTgt spid="2"/>
                                        </p:tgtEl>
                                        <p:attrNameLst>
                                          <p:attrName>style.visibility</p:attrName>
                                        </p:attrNameLst>
                                      </p:cBhvr>
                                      <p:to>
                                        <p:strVal val="hidden"/>
                                      </p:to>
                                    </p:set>
                                  </p:childTnLst>
                                </p:cTn>
                              </p:par>
                            </p:childTnLst>
                          </p:cTn>
                        </p:par>
                      </p:childTnLst>
                    </p:cTn>
                  </p:par>
                  <p:par>
                    <p:cTn id="20" fill="hold">
                      <p:stCondLst>
                        <p:cond delay="indefinite"/>
                      </p:stCondLst>
                      <p:childTnLst>
                        <p:par>
                          <p:cTn id="21" fill="hold">
                            <p:stCondLst>
                              <p:cond delay="0"/>
                            </p:stCondLst>
                            <p:childTnLst>
                              <p:par>
                                <p:cTn id="22" presetID="3" presetClass="exit" presetSubtype="10" fill="hold" grpId="1" nodeType="clickEffect">
                                  <p:stCondLst>
                                    <p:cond delay="0"/>
                                  </p:stCondLst>
                                  <p:childTnLst>
                                    <p:animEffect transition="out" filter="blinds(horizontal)">
                                      <p:cBhvr>
                                        <p:cTn id="23" dur="500"/>
                                        <p:tgtEl>
                                          <p:spTgt spid="4"/>
                                        </p:tgtEl>
                                      </p:cBhvr>
                                    </p:animEffect>
                                    <p:set>
                                      <p:cBhvr>
                                        <p:cTn id="24" dur="1" fill="hold">
                                          <p:stCondLst>
                                            <p:cond delay="499"/>
                                          </p:stCondLst>
                                        </p:cTn>
                                        <p:tgtEl>
                                          <p:spTgt spid="4"/>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3" presetClass="exit" presetSubtype="10" fill="hold" grpId="1" nodeType="clickEffect">
                                  <p:stCondLst>
                                    <p:cond delay="0"/>
                                  </p:stCondLst>
                                  <p:childTnLst>
                                    <p:animEffect transition="out" filter="blinds(horizontal)">
                                      <p:cBhvr>
                                        <p:cTn id="28" dur="500"/>
                                        <p:tgtEl>
                                          <p:spTgt spid="6"/>
                                        </p:tgtEl>
                                      </p:cBhvr>
                                    </p:animEffect>
                                    <p:set>
                                      <p:cBhvr>
                                        <p:cTn id="29" dur="1" fill="hold">
                                          <p:stCondLst>
                                            <p:cond delay="499"/>
                                          </p:stCondLst>
                                        </p:cTn>
                                        <p:tgtEl>
                                          <p:spTgt spid="6"/>
                                        </p:tgtEl>
                                        <p:attrNameLst>
                                          <p:attrName>style.visibility</p:attrName>
                                        </p:attrNameLst>
                                      </p:cBhvr>
                                      <p:to>
                                        <p:strVal val="hidden"/>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2"/>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childTnLst>
                                    <p:set>
                                      <p:cBhvr>
                                        <p:cTn id="37" dur="1" fill="hold">
                                          <p:stCondLst>
                                            <p:cond delay="0"/>
                                          </p:stCondLst>
                                        </p:cTn>
                                        <p:tgtEl>
                                          <p:spTgt spid="14"/>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0" nodeType="clickEffect">
                                  <p:stCondLst>
                                    <p:cond delay="0"/>
                                  </p:stCondLst>
                                  <p:childTnLst>
                                    <p:set>
                                      <p:cBhvr>
                                        <p:cTn id="41"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P spid="4" grpId="0" animBg="1"/>
      <p:bldP spid="4" grpId="1" animBg="1"/>
      <p:bldP spid="6" grpId="0" animBg="1"/>
      <p:bldP spid="6" grpId="1" animBg="1"/>
      <p:bldP spid="12" grpId="0" animBg="1"/>
      <p:bldP spid="14" grpId="0" animBg="1"/>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25">
            <a:extLst>
              <a:ext uri="{FF2B5EF4-FFF2-40B4-BE49-F238E27FC236}">
                <a16:creationId xmlns:a16="http://schemas.microsoft.com/office/drawing/2014/main" id="{385E1BDC-A9B0-4A87-82E3-F3187F69A8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Rectangle 27">
            <a:extLst>
              <a:ext uri="{FF2B5EF4-FFF2-40B4-BE49-F238E27FC236}">
                <a16:creationId xmlns:a16="http://schemas.microsoft.com/office/drawing/2014/main" id="{0990C621-3B8B-4820-8328-D47EF7CE823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1051560" y="586822"/>
            <a:ext cx="3657600" cy="1645920"/>
          </a:xfrm>
        </p:spPr>
        <p:txBody>
          <a:bodyPr vert="horz" lIns="91440" tIns="45720" rIns="91440" bIns="45720" rtlCol="0" anchor="ctr">
            <a:normAutofit/>
          </a:bodyPr>
          <a:lstStyle/>
          <a:p>
            <a:r>
              <a:rPr lang="en-US" b="1" dirty="0"/>
              <a:t>Boxplots</a:t>
            </a:r>
            <a:r>
              <a:rPr lang="en-US" sz="3200" b="1" dirty="0">
                <a:solidFill>
                  <a:schemeClr val="accent4"/>
                </a:solidFill>
              </a:rPr>
              <a:t>: </a:t>
            </a:r>
          </a:p>
        </p:txBody>
      </p:sp>
      <p:sp>
        <p:nvSpPr>
          <p:cNvPr id="30" name="Rectangle 29">
            <a:extLst>
              <a:ext uri="{FF2B5EF4-FFF2-40B4-BE49-F238E27FC236}">
                <a16:creationId xmlns:a16="http://schemas.microsoft.com/office/drawing/2014/main" id="{C1A2385B-1D2A-4E17-84FA-6CB7F0AAE4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32" name="Rectangle 31">
            <a:extLst>
              <a:ext uri="{FF2B5EF4-FFF2-40B4-BE49-F238E27FC236}">
                <a16:creationId xmlns:a16="http://schemas.microsoft.com/office/drawing/2014/main" id="{5E791F2F-79DB-4CC0-9FA1-001E3E91E8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 Placeholder 10">
            <a:extLst>
              <a:ext uri="{FF2B5EF4-FFF2-40B4-BE49-F238E27FC236}">
                <a16:creationId xmlns:a16="http://schemas.microsoft.com/office/drawing/2014/main" id="{DC774673-50D8-2D6F-C339-6E4B0A126B06}"/>
              </a:ext>
            </a:extLst>
          </p:cNvPr>
          <p:cNvSpPr>
            <a:spLocks noGrp="1"/>
          </p:cNvSpPr>
          <p:nvPr>
            <p:ph type="body" sz="quarter" idx="27"/>
          </p:nvPr>
        </p:nvSpPr>
        <p:spPr>
          <a:xfrm>
            <a:off x="5250106" y="586822"/>
            <a:ext cx="6106742" cy="1645920"/>
          </a:xfrm>
        </p:spPr>
        <p:txBody>
          <a:bodyPr vert="horz" lIns="91440" tIns="45720" rIns="91440" bIns="45720" rtlCol="0" anchor="ctr">
            <a:normAutofit/>
          </a:bodyPr>
          <a:lstStyle/>
          <a:p>
            <a:pPr marL="285750" indent="-228600">
              <a:lnSpc>
                <a:spcPct val="90000"/>
              </a:lnSpc>
              <a:buFont typeface="Arial" panose="020B0604020202020204" pitchFamily="34" charset="0"/>
              <a:buChar char="•"/>
            </a:pPr>
            <a:r>
              <a:rPr lang="en-US" sz="1400">
                <a:solidFill>
                  <a:schemeClr val="tx1"/>
                </a:solidFill>
                <a:effectLst/>
                <a:cs typeface="+mn-cs"/>
              </a:rPr>
              <a:t>Variables that included outliers were mainly hormonal markers such as: AMH_ngml, Endometrium_mm, FSH_LH, FSH_mIUmL, Hb_gdl, IbetaHCG_mIUmL, IIbetaHCG_mIUmL, LH_mIUmL, PRL_ngml, and TSH_mgdl.</a:t>
            </a:r>
          </a:p>
          <a:p>
            <a:pPr marL="285750" indent="-228600">
              <a:lnSpc>
                <a:spcPct val="90000"/>
              </a:lnSpc>
              <a:buFont typeface="Arial" panose="020B0604020202020204" pitchFamily="34" charset="0"/>
              <a:buChar char="•"/>
            </a:pPr>
            <a:r>
              <a:rPr lang="en-US" sz="1400">
                <a:solidFill>
                  <a:schemeClr val="tx1"/>
                </a:solidFill>
                <a:effectLst/>
                <a:cs typeface="+mn-cs"/>
              </a:rPr>
              <a:t> Considering the dataset’s relatively small size, I’ve chosen to retain these outliers to ensure the inclusion of every individual data point as it represents natural variations in the population. </a:t>
            </a:r>
            <a:endParaRPr lang="en-US" sz="1400">
              <a:solidFill>
                <a:schemeClr val="tx1"/>
              </a:solidFill>
              <a:cs typeface="+mn-cs"/>
            </a:endParaRPr>
          </a:p>
        </p:txBody>
      </p:sp>
      <p:pic>
        <p:nvPicPr>
          <p:cNvPr id="21" name="Picture 20" descr="A screenshot of a chart&#10;&#10;Description automatically generated">
            <a:extLst>
              <a:ext uri="{FF2B5EF4-FFF2-40B4-BE49-F238E27FC236}">
                <a16:creationId xmlns:a16="http://schemas.microsoft.com/office/drawing/2014/main" id="{C371E984-DAED-7457-8A58-6894438D661F}"/>
              </a:ext>
            </a:extLst>
          </p:cNvPr>
          <p:cNvPicPr>
            <a:picLocks noChangeAspect="1"/>
          </p:cNvPicPr>
          <p:nvPr/>
        </p:nvPicPr>
        <p:blipFill>
          <a:blip r:embed="rId3"/>
          <a:stretch>
            <a:fillRect/>
          </a:stretch>
        </p:blipFill>
        <p:spPr>
          <a:xfrm>
            <a:off x="650278" y="2594416"/>
            <a:ext cx="5104563" cy="3898459"/>
          </a:xfrm>
          <a:prstGeom prst="rect">
            <a:avLst/>
          </a:prstGeom>
        </p:spPr>
      </p:pic>
      <p:pic>
        <p:nvPicPr>
          <p:cNvPr id="16" name="Picture 15" descr="A group of black and white lines&#10;&#10;Description automatically generated">
            <a:extLst>
              <a:ext uri="{FF2B5EF4-FFF2-40B4-BE49-F238E27FC236}">
                <a16:creationId xmlns:a16="http://schemas.microsoft.com/office/drawing/2014/main" id="{8A8CDCAC-05BB-3387-9015-78705668828D}"/>
              </a:ext>
            </a:extLst>
          </p:cNvPr>
          <p:cNvPicPr>
            <a:picLocks noChangeAspect="1"/>
          </p:cNvPicPr>
          <p:nvPr/>
        </p:nvPicPr>
        <p:blipFill>
          <a:blip r:embed="rId4"/>
          <a:stretch>
            <a:fillRect/>
          </a:stretch>
        </p:blipFill>
        <p:spPr>
          <a:xfrm>
            <a:off x="5786995" y="2594416"/>
            <a:ext cx="5104563" cy="4123608"/>
          </a:xfrm>
          <a:prstGeom prst="rect">
            <a:avLst/>
          </a:prstGeom>
        </p:spPr>
      </p:pic>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a:xfrm>
            <a:off x="8610600" y="6356350"/>
            <a:ext cx="2746248" cy="365125"/>
          </a:xfrm>
        </p:spPr>
        <p:txBody>
          <a:bodyPr vert="horz" lIns="91440" tIns="45720" rIns="91440" bIns="45720" rtlCol="0" anchor="ctr">
            <a:normAutofit/>
          </a:bodyPr>
          <a:lstStyle/>
          <a:p>
            <a:pPr defTabSz="914400">
              <a:spcAft>
                <a:spcPts val="600"/>
              </a:spcAft>
            </a:pPr>
            <a:fld id="{47FEACEE-25B4-4A2D-B147-27296E36371D}" type="slidenum">
              <a:rPr lang="en-US" altLang="zh-CN">
                <a:solidFill>
                  <a:schemeClr val="tx1">
                    <a:lumMod val="50000"/>
                    <a:lumOff val="50000"/>
                  </a:schemeClr>
                </a:solidFill>
              </a:rPr>
              <a:pPr defTabSz="914400">
                <a:spcAft>
                  <a:spcPts val="600"/>
                </a:spcAft>
              </a:pPr>
              <a:t>15</a:t>
            </a:fld>
            <a:endParaRPr lang="en-US" altLang="zh-CN">
              <a:solidFill>
                <a:schemeClr val="tx1">
                  <a:lumMod val="50000"/>
                  <a:lumOff val="50000"/>
                </a:schemeClr>
              </a:solidFill>
            </a:endParaRPr>
          </a:p>
        </p:txBody>
      </p:sp>
      <p:sp>
        <p:nvSpPr>
          <p:cNvPr id="2" name="Oval 1">
            <a:extLst>
              <a:ext uri="{FF2B5EF4-FFF2-40B4-BE49-F238E27FC236}">
                <a16:creationId xmlns:a16="http://schemas.microsoft.com/office/drawing/2014/main" id="{680A6594-1C6C-CFF2-2234-F42F39AAD164}"/>
              </a:ext>
            </a:extLst>
          </p:cNvPr>
          <p:cNvSpPr/>
          <p:nvPr/>
        </p:nvSpPr>
        <p:spPr>
          <a:xfrm>
            <a:off x="2099900" y="2676139"/>
            <a:ext cx="1102659" cy="55132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Oval 2">
            <a:extLst>
              <a:ext uri="{FF2B5EF4-FFF2-40B4-BE49-F238E27FC236}">
                <a16:creationId xmlns:a16="http://schemas.microsoft.com/office/drawing/2014/main" id="{F347EBD4-7C06-059A-2CD8-1D64D0BFEA55}"/>
              </a:ext>
            </a:extLst>
          </p:cNvPr>
          <p:cNvSpPr/>
          <p:nvPr/>
        </p:nvSpPr>
        <p:spPr>
          <a:xfrm>
            <a:off x="3383894" y="3803547"/>
            <a:ext cx="1102659" cy="55132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Oval 3">
            <a:extLst>
              <a:ext uri="{FF2B5EF4-FFF2-40B4-BE49-F238E27FC236}">
                <a16:creationId xmlns:a16="http://schemas.microsoft.com/office/drawing/2014/main" id="{271B5A69-9DF1-5CBB-BCDC-9AD1ADF0F0F6}"/>
              </a:ext>
            </a:extLst>
          </p:cNvPr>
          <p:cNvSpPr/>
          <p:nvPr/>
        </p:nvSpPr>
        <p:spPr>
          <a:xfrm>
            <a:off x="3351740" y="4354876"/>
            <a:ext cx="1102659" cy="55132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Oval 5">
            <a:extLst>
              <a:ext uri="{FF2B5EF4-FFF2-40B4-BE49-F238E27FC236}">
                <a16:creationId xmlns:a16="http://schemas.microsoft.com/office/drawing/2014/main" id="{6B10FEEB-2004-C8DF-6177-D03BBB58C87A}"/>
              </a:ext>
            </a:extLst>
          </p:cNvPr>
          <p:cNvSpPr/>
          <p:nvPr/>
        </p:nvSpPr>
        <p:spPr>
          <a:xfrm>
            <a:off x="4518707" y="4354876"/>
            <a:ext cx="1102659" cy="55132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2700E85B-E998-9B60-1C44-E1302202987F}"/>
              </a:ext>
            </a:extLst>
          </p:cNvPr>
          <p:cNvSpPr/>
          <p:nvPr/>
        </p:nvSpPr>
        <p:spPr>
          <a:xfrm>
            <a:off x="3373869" y="4906205"/>
            <a:ext cx="1102659" cy="55132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51F2561E-1880-7096-C1F5-88518234F8C9}"/>
              </a:ext>
            </a:extLst>
          </p:cNvPr>
          <p:cNvSpPr/>
          <p:nvPr/>
        </p:nvSpPr>
        <p:spPr>
          <a:xfrm>
            <a:off x="2073427" y="5421945"/>
            <a:ext cx="1102659" cy="55132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D4462FA4-4702-4CD5-24D7-664C7479AC1A}"/>
              </a:ext>
            </a:extLst>
          </p:cNvPr>
          <p:cNvSpPr/>
          <p:nvPr/>
        </p:nvSpPr>
        <p:spPr>
          <a:xfrm>
            <a:off x="3341715" y="5421944"/>
            <a:ext cx="1102659" cy="55132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4B7CE8BC-F399-7112-0F78-33BFEB6C589C}"/>
              </a:ext>
            </a:extLst>
          </p:cNvPr>
          <p:cNvSpPr/>
          <p:nvPr/>
        </p:nvSpPr>
        <p:spPr>
          <a:xfrm>
            <a:off x="4555025" y="5421943"/>
            <a:ext cx="1102659" cy="55132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06E59590-D618-14DF-5597-E3741131379D}"/>
              </a:ext>
            </a:extLst>
          </p:cNvPr>
          <p:cNvSpPr/>
          <p:nvPr/>
        </p:nvSpPr>
        <p:spPr>
          <a:xfrm>
            <a:off x="8438224" y="2662865"/>
            <a:ext cx="1102659" cy="7528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A14A4373-7FD7-043F-44B5-6DB2A673E164}"/>
              </a:ext>
            </a:extLst>
          </p:cNvPr>
          <p:cNvSpPr/>
          <p:nvPr/>
        </p:nvSpPr>
        <p:spPr>
          <a:xfrm>
            <a:off x="5952624" y="4577436"/>
            <a:ext cx="1102659" cy="752862"/>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55687249"/>
      </p:ext>
    </p:extLst>
  </p:cSld>
  <p:clrMapOvr>
    <a:masterClrMapping/>
  </p:clrMapOvr>
  <mc:AlternateContent xmlns:mc="http://schemas.openxmlformats.org/markup-compatibility/2006" xmlns:p14="http://schemas.microsoft.com/office/powerpoint/2010/main">
    <mc:Choice Requires="p14">
      <p:transition spd="slow" p14:dur="2000" advTm="50294"/>
    </mc:Choice>
    <mc:Fallback xmlns="">
      <p:transition spd="slow" advTm="50294"/>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6" grpId="0" animBg="1"/>
      <p:bldP spid="7" grpId="0" animBg="1"/>
      <p:bldP spid="9" grpId="0" animBg="1"/>
      <p:bldP spid="10" grpId="0" animBg="1"/>
      <p:bldP spid="12" grpId="0" animBg="1"/>
      <p:bldP spid="13" grpId="0" animBg="1"/>
      <p:bldP spid="1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DE17D-C320-6E24-9F94-0C43E2D0C419}"/>
              </a:ext>
            </a:extLst>
          </p:cNvPr>
          <p:cNvSpPr>
            <a:spLocks noGrp="1"/>
          </p:cNvSpPr>
          <p:nvPr>
            <p:ph type="title"/>
          </p:nvPr>
        </p:nvSpPr>
        <p:spPr/>
        <p:txBody>
          <a:bodyPr/>
          <a:lstStyle/>
          <a:p>
            <a:r>
              <a:rPr lang="en-US" b="1" dirty="0">
                <a:solidFill>
                  <a:schemeClr val="accent6"/>
                </a:solidFill>
              </a:rPr>
              <a:t>Data Exploration on `</a:t>
            </a:r>
            <a:r>
              <a:rPr lang="en-US" b="1" dirty="0" err="1">
                <a:solidFill>
                  <a:schemeClr val="accent6"/>
                </a:solidFill>
              </a:rPr>
              <a:t>pcos_cleaned</a:t>
            </a:r>
            <a:r>
              <a:rPr lang="en-US" b="1" dirty="0">
                <a:solidFill>
                  <a:schemeClr val="accent6"/>
                </a:solidFill>
              </a:rPr>
              <a:t>`</a:t>
            </a:r>
          </a:p>
        </p:txBody>
      </p:sp>
      <p:sp>
        <p:nvSpPr>
          <p:cNvPr id="3" name="Text Placeholder 2">
            <a:extLst>
              <a:ext uri="{FF2B5EF4-FFF2-40B4-BE49-F238E27FC236}">
                <a16:creationId xmlns:a16="http://schemas.microsoft.com/office/drawing/2014/main" id="{BC202DD9-22B3-E9F1-DCC9-DB805F7838C9}"/>
              </a:ext>
            </a:extLst>
          </p:cNvPr>
          <p:cNvSpPr>
            <a:spLocks noGrp="1"/>
          </p:cNvSpPr>
          <p:nvPr>
            <p:ph type="body" idx="1"/>
          </p:nvPr>
        </p:nvSpPr>
        <p:spPr>
          <a:xfrm>
            <a:off x="839788" y="1681163"/>
            <a:ext cx="5157787" cy="425933"/>
          </a:xfrm>
        </p:spPr>
        <p:txBody>
          <a:bodyPr>
            <a:normAutofit fontScale="85000" lnSpcReduction="10000"/>
          </a:bodyPr>
          <a:lstStyle/>
          <a:p>
            <a:r>
              <a:rPr lang="en-US" sz="1800" dirty="0"/>
              <a:t>Fig. 6 - Scatterplot of Biometric Measures</a:t>
            </a:r>
          </a:p>
        </p:txBody>
      </p:sp>
      <p:sp>
        <p:nvSpPr>
          <p:cNvPr id="5" name="Text Placeholder 4">
            <a:extLst>
              <a:ext uri="{FF2B5EF4-FFF2-40B4-BE49-F238E27FC236}">
                <a16:creationId xmlns:a16="http://schemas.microsoft.com/office/drawing/2014/main" id="{D4918E72-DBD0-ECC7-E7E7-BB0DC6DB7096}"/>
              </a:ext>
            </a:extLst>
          </p:cNvPr>
          <p:cNvSpPr>
            <a:spLocks noGrp="1"/>
          </p:cNvSpPr>
          <p:nvPr>
            <p:ph type="body" sz="quarter" idx="3"/>
          </p:nvPr>
        </p:nvSpPr>
        <p:spPr>
          <a:xfrm>
            <a:off x="6172200" y="1681163"/>
            <a:ext cx="5183188" cy="425933"/>
          </a:xfrm>
        </p:spPr>
        <p:txBody>
          <a:bodyPr>
            <a:normAutofit fontScale="85000" lnSpcReduction="10000"/>
          </a:bodyPr>
          <a:lstStyle/>
          <a:p>
            <a:r>
              <a:rPr lang="en-US" sz="1800" dirty="0"/>
              <a:t>Fig. 7 - Scatterplot of Variables with PCOS (Y/N) as factor</a:t>
            </a:r>
          </a:p>
        </p:txBody>
      </p:sp>
      <p:pic>
        <p:nvPicPr>
          <p:cNvPr id="14" name="Content Placeholder 13" descr="A screenshot of a graph&#10;&#10;Description automatically generated">
            <a:extLst>
              <a:ext uri="{FF2B5EF4-FFF2-40B4-BE49-F238E27FC236}">
                <a16:creationId xmlns:a16="http://schemas.microsoft.com/office/drawing/2014/main" id="{0F03C03A-CE6F-29E5-377D-D99C6CDD4D3D}"/>
              </a:ext>
            </a:extLst>
          </p:cNvPr>
          <p:cNvPicPr>
            <a:picLocks noGrp="1" noChangeAspect="1"/>
          </p:cNvPicPr>
          <p:nvPr>
            <p:ph sz="quarter" idx="4"/>
          </p:nvPr>
        </p:nvPicPr>
        <p:blipFill>
          <a:blip r:embed="rId3"/>
          <a:stretch>
            <a:fillRect/>
          </a:stretch>
        </p:blipFill>
        <p:spPr>
          <a:xfrm>
            <a:off x="6811617" y="2213113"/>
            <a:ext cx="3878509" cy="4493966"/>
          </a:xfrm>
        </p:spPr>
      </p:pic>
      <p:pic>
        <p:nvPicPr>
          <p:cNvPr id="12" name="Content Placeholder 11" descr="A group of graphs showing different sizes of data&#10;&#10;Description automatically generated with medium confidence">
            <a:extLst>
              <a:ext uri="{FF2B5EF4-FFF2-40B4-BE49-F238E27FC236}">
                <a16:creationId xmlns:a16="http://schemas.microsoft.com/office/drawing/2014/main" id="{12AD0080-9C85-4902-8997-7CA1685FFA28}"/>
              </a:ext>
            </a:extLst>
          </p:cNvPr>
          <p:cNvPicPr>
            <a:picLocks noGrp="1" noChangeAspect="1"/>
          </p:cNvPicPr>
          <p:nvPr>
            <p:ph sz="half" idx="2"/>
          </p:nvPr>
        </p:nvPicPr>
        <p:blipFill>
          <a:blip r:embed="rId4"/>
          <a:stretch>
            <a:fillRect/>
          </a:stretch>
        </p:blipFill>
        <p:spPr>
          <a:xfrm>
            <a:off x="605344" y="2213113"/>
            <a:ext cx="5392231" cy="3962400"/>
          </a:xfrm>
        </p:spPr>
      </p:pic>
    </p:spTree>
    <p:extLst>
      <p:ext uri="{BB962C8B-B14F-4D97-AF65-F5344CB8AC3E}">
        <p14:creationId xmlns:p14="http://schemas.microsoft.com/office/powerpoint/2010/main" val="14932009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85C581-56BC-51DD-D573-DFB5E5692462}"/>
              </a:ext>
            </a:extLst>
          </p:cNvPr>
          <p:cNvSpPr>
            <a:spLocks noGrp="1"/>
          </p:cNvSpPr>
          <p:nvPr>
            <p:ph type="title"/>
          </p:nvPr>
        </p:nvSpPr>
        <p:spPr/>
        <p:txBody>
          <a:bodyPr/>
          <a:lstStyle/>
          <a:p>
            <a:r>
              <a:rPr lang="en-US" b="1" dirty="0" err="1">
                <a:solidFill>
                  <a:schemeClr val="accent6"/>
                </a:solidFill>
              </a:rPr>
              <a:t>Barcharts</a:t>
            </a:r>
            <a:r>
              <a:rPr lang="en-US" b="1" dirty="0">
                <a:solidFill>
                  <a:schemeClr val="accent6"/>
                </a:solidFill>
              </a:rPr>
              <a:t>:</a:t>
            </a:r>
          </a:p>
        </p:txBody>
      </p:sp>
      <p:sp>
        <p:nvSpPr>
          <p:cNvPr id="3" name="Text Placeholder 2">
            <a:extLst>
              <a:ext uri="{FF2B5EF4-FFF2-40B4-BE49-F238E27FC236}">
                <a16:creationId xmlns:a16="http://schemas.microsoft.com/office/drawing/2014/main" id="{54AC1B85-82A0-058A-CD40-D63A0AD7A76B}"/>
              </a:ext>
            </a:extLst>
          </p:cNvPr>
          <p:cNvSpPr>
            <a:spLocks noGrp="1"/>
          </p:cNvSpPr>
          <p:nvPr>
            <p:ph type="body" idx="1"/>
          </p:nvPr>
        </p:nvSpPr>
        <p:spPr>
          <a:xfrm>
            <a:off x="836612" y="1454665"/>
            <a:ext cx="5157787" cy="518552"/>
          </a:xfrm>
        </p:spPr>
        <p:txBody>
          <a:bodyPr>
            <a:normAutofit fontScale="77500" lnSpcReduction="20000"/>
          </a:bodyPr>
          <a:lstStyle/>
          <a:p>
            <a:r>
              <a:rPr lang="en-US" dirty="0"/>
              <a:t>Fig. 8 – </a:t>
            </a:r>
            <a:r>
              <a:rPr lang="en-US" dirty="0" err="1"/>
              <a:t>Barcharts</a:t>
            </a:r>
            <a:r>
              <a:rPr lang="en-US" dirty="0"/>
              <a:t> of Biometric Variables</a:t>
            </a:r>
          </a:p>
        </p:txBody>
      </p:sp>
      <p:sp>
        <p:nvSpPr>
          <p:cNvPr id="5" name="Text Placeholder 4">
            <a:extLst>
              <a:ext uri="{FF2B5EF4-FFF2-40B4-BE49-F238E27FC236}">
                <a16:creationId xmlns:a16="http://schemas.microsoft.com/office/drawing/2014/main" id="{5EE57CB2-8AA6-5D58-16DA-1B7632D991DC}"/>
              </a:ext>
            </a:extLst>
          </p:cNvPr>
          <p:cNvSpPr>
            <a:spLocks noGrp="1"/>
          </p:cNvSpPr>
          <p:nvPr>
            <p:ph type="body" sz="quarter" idx="3"/>
          </p:nvPr>
        </p:nvSpPr>
        <p:spPr>
          <a:xfrm>
            <a:off x="6096000" y="1454665"/>
            <a:ext cx="5723965" cy="518552"/>
          </a:xfrm>
        </p:spPr>
        <p:txBody>
          <a:bodyPr>
            <a:normAutofit fontScale="77500" lnSpcReduction="20000"/>
          </a:bodyPr>
          <a:lstStyle/>
          <a:p>
            <a:r>
              <a:rPr lang="en-US" dirty="0"/>
              <a:t>Fig. 9 – </a:t>
            </a:r>
            <a:r>
              <a:rPr lang="en-US" dirty="0" err="1"/>
              <a:t>Barcharts</a:t>
            </a:r>
            <a:r>
              <a:rPr lang="en-US" dirty="0"/>
              <a:t> of variables with yes or no variables</a:t>
            </a:r>
          </a:p>
        </p:txBody>
      </p:sp>
      <p:pic>
        <p:nvPicPr>
          <p:cNvPr id="18" name="Content Placeholder 17" descr="A screenshot of a graph&#10;&#10;Description automatically generated">
            <a:extLst>
              <a:ext uri="{FF2B5EF4-FFF2-40B4-BE49-F238E27FC236}">
                <a16:creationId xmlns:a16="http://schemas.microsoft.com/office/drawing/2014/main" id="{9E1A13C2-89A6-5978-0064-E2A1AB0946EC}"/>
              </a:ext>
            </a:extLst>
          </p:cNvPr>
          <p:cNvPicPr>
            <a:picLocks noGrp="1" noChangeAspect="1"/>
          </p:cNvPicPr>
          <p:nvPr>
            <p:ph sz="quarter" idx="4"/>
          </p:nvPr>
        </p:nvPicPr>
        <p:blipFill>
          <a:blip r:embed="rId3"/>
          <a:stretch>
            <a:fillRect/>
          </a:stretch>
        </p:blipFill>
        <p:spPr>
          <a:xfrm>
            <a:off x="6863329" y="2109155"/>
            <a:ext cx="3937048" cy="4636736"/>
          </a:xfrm>
        </p:spPr>
      </p:pic>
      <p:pic>
        <p:nvPicPr>
          <p:cNvPr id="16" name="Content Placeholder 15" descr="A screenshot of a graph&#10;&#10;Description automatically generated">
            <a:extLst>
              <a:ext uri="{FF2B5EF4-FFF2-40B4-BE49-F238E27FC236}">
                <a16:creationId xmlns:a16="http://schemas.microsoft.com/office/drawing/2014/main" id="{866999B3-1EFE-3916-4376-9D11F4A2F48F}"/>
              </a:ext>
            </a:extLst>
          </p:cNvPr>
          <p:cNvPicPr>
            <a:picLocks noGrp="1" noChangeAspect="1"/>
          </p:cNvPicPr>
          <p:nvPr>
            <p:ph sz="half" idx="2"/>
          </p:nvPr>
        </p:nvPicPr>
        <p:blipFill>
          <a:blip r:embed="rId4"/>
          <a:stretch>
            <a:fillRect/>
          </a:stretch>
        </p:blipFill>
        <p:spPr>
          <a:xfrm>
            <a:off x="1035424" y="2106479"/>
            <a:ext cx="3937049" cy="4668066"/>
          </a:xfrm>
        </p:spPr>
      </p:pic>
    </p:spTree>
    <p:extLst>
      <p:ext uri="{BB962C8B-B14F-4D97-AF65-F5344CB8AC3E}">
        <p14:creationId xmlns:p14="http://schemas.microsoft.com/office/powerpoint/2010/main" val="33579099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D61398-E84C-A7D1-3755-9C0772762445}"/>
              </a:ext>
            </a:extLst>
          </p:cNvPr>
          <p:cNvSpPr>
            <a:spLocks noGrp="1"/>
          </p:cNvSpPr>
          <p:nvPr>
            <p:ph type="title"/>
          </p:nvPr>
        </p:nvSpPr>
        <p:spPr/>
        <p:txBody>
          <a:bodyPr/>
          <a:lstStyle/>
          <a:p>
            <a:r>
              <a:rPr lang="en-US" sz="4400" b="1" dirty="0">
                <a:solidFill>
                  <a:schemeClr val="accent6"/>
                </a:solidFill>
              </a:rPr>
              <a:t>Last of the visualizations:</a:t>
            </a:r>
          </a:p>
        </p:txBody>
      </p:sp>
      <p:pic>
        <p:nvPicPr>
          <p:cNvPr id="6" name="Content Placeholder 5" descr="A screenshot of a graph&#10;&#10;Description automatically generated">
            <a:extLst>
              <a:ext uri="{FF2B5EF4-FFF2-40B4-BE49-F238E27FC236}">
                <a16:creationId xmlns:a16="http://schemas.microsoft.com/office/drawing/2014/main" id="{41F7A739-2CEC-A4D8-0323-5BB85EA6E87B}"/>
              </a:ext>
            </a:extLst>
          </p:cNvPr>
          <p:cNvPicPr>
            <a:picLocks noGrp="1" noChangeAspect="1"/>
          </p:cNvPicPr>
          <p:nvPr>
            <p:ph idx="1"/>
          </p:nvPr>
        </p:nvPicPr>
        <p:blipFill>
          <a:blip r:embed="rId2"/>
          <a:stretch>
            <a:fillRect/>
          </a:stretch>
        </p:blipFill>
        <p:spPr>
          <a:xfrm>
            <a:off x="5230906" y="695283"/>
            <a:ext cx="6669740" cy="5703650"/>
          </a:xfrm>
        </p:spPr>
      </p:pic>
      <p:sp>
        <p:nvSpPr>
          <p:cNvPr id="4" name="Text Placeholder 3">
            <a:extLst>
              <a:ext uri="{FF2B5EF4-FFF2-40B4-BE49-F238E27FC236}">
                <a16:creationId xmlns:a16="http://schemas.microsoft.com/office/drawing/2014/main" id="{28703008-D10E-54A4-90DB-E48055393EB5}"/>
              </a:ext>
            </a:extLst>
          </p:cNvPr>
          <p:cNvSpPr>
            <a:spLocks noGrp="1"/>
          </p:cNvSpPr>
          <p:nvPr>
            <p:ph type="body" sz="half" idx="2"/>
          </p:nvPr>
        </p:nvSpPr>
        <p:spPr>
          <a:xfrm>
            <a:off x="839788" y="2353456"/>
            <a:ext cx="3932237" cy="3845638"/>
          </a:xfrm>
        </p:spPr>
        <p:txBody>
          <a:bodyPr>
            <a:normAutofit fontScale="92500" lnSpcReduction="20000"/>
          </a:bodyPr>
          <a:lstStyle/>
          <a:p>
            <a:r>
              <a:rPr lang="en-US" sz="1800" dirty="0">
                <a:effectLst/>
                <a:latin typeface="LMRoman10-Regular-Identity-H"/>
              </a:rPr>
              <a:t>• Vitamin D3 levels are spread out for those who reported with or without PCOS.</a:t>
            </a:r>
          </a:p>
          <a:p>
            <a:br>
              <a:rPr lang="en-US" sz="1800" dirty="0">
                <a:effectLst/>
                <a:latin typeface="LMRoman10-Regular-Identity-H"/>
              </a:rPr>
            </a:br>
            <a:r>
              <a:rPr lang="en-US" sz="1800" dirty="0">
                <a:effectLst/>
                <a:latin typeface="LMRoman10-Regular-Identity-H"/>
              </a:rPr>
              <a:t>• FSH/LH levels are right skewed for those who reported with or without PCOS.</a:t>
            </a:r>
          </a:p>
          <a:p>
            <a:br>
              <a:rPr lang="en-US" sz="1800" dirty="0">
                <a:effectLst/>
                <a:latin typeface="LMRoman10-Regular-Identity-H"/>
              </a:rPr>
            </a:br>
            <a:r>
              <a:rPr lang="en-US" sz="1800" dirty="0">
                <a:effectLst/>
                <a:latin typeface="LMRoman10-Regular-Identity-H"/>
              </a:rPr>
              <a:t>• TSH levels are also spread out for women who reported to have PCOS and those who don’t. </a:t>
            </a:r>
          </a:p>
          <a:p>
            <a:r>
              <a:rPr lang="en-US" sz="1800" dirty="0">
                <a:effectLst/>
                <a:latin typeface="LMRoman10-Regular-Identity-H"/>
              </a:rPr>
              <a:t>• Hemoglobin levels seem to be higher for those who reported to have PCOS.</a:t>
            </a:r>
          </a:p>
          <a:p>
            <a:br>
              <a:rPr lang="en-US" sz="1800" dirty="0">
                <a:effectLst/>
                <a:latin typeface="LMRoman10-Regular-Identity-H"/>
              </a:rPr>
            </a:br>
            <a:r>
              <a:rPr lang="en-US" sz="1800" dirty="0">
                <a:effectLst/>
                <a:latin typeface="LMRoman10-Regular-Identity-H"/>
              </a:rPr>
              <a:t>• PRL levels (prolactin in the blood) are consistent at 1 or 2 for those with or without PCOS. </a:t>
            </a:r>
          </a:p>
          <a:p>
            <a:r>
              <a:rPr lang="en-US" sz="1800" dirty="0">
                <a:effectLst/>
                <a:latin typeface="LMRoman10-Regular-Identity-H"/>
              </a:rPr>
              <a:t>• RBS (random glucose) is fairly distributed with those with and without PCOS. </a:t>
            </a:r>
            <a:endParaRPr lang="en-US" dirty="0">
              <a:effectLst/>
            </a:endParaRPr>
          </a:p>
          <a:p>
            <a:endParaRPr lang="en-US" dirty="0"/>
          </a:p>
        </p:txBody>
      </p:sp>
    </p:spTree>
    <p:extLst>
      <p:ext uri="{BB962C8B-B14F-4D97-AF65-F5344CB8AC3E}">
        <p14:creationId xmlns:p14="http://schemas.microsoft.com/office/powerpoint/2010/main" val="5382054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23CBEF12-C9B8-466E-A7FE-B00B9ADF43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D59A83-4466-4AD2-039E-667B7C0CD980}"/>
              </a:ext>
            </a:extLst>
          </p:cNvPr>
          <p:cNvSpPr>
            <a:spLocks noGrp="1"/>
          </p:cNvSpPr>
          <p:nvPr>
            <p:ph type="title"/>
          </p:nvPr>
        </p:nvSpPr>
        <p:spPr>
          <a:xfrm>
            <a:off x="838199" y="370319"/>
            <a:ext cx="4164401" cy="1851885"/>
          </a:xfrm>
        </p:spPr>
        <p:txBody>
          <a:bodyPr vert="horz" lIns="91440" tIns="45720" rIns="91440" bIns="45720" rtlCol="0" anchor="ctr">
            <a:normAutofit/>
          </a:bodyPr>
          <a:lstStyle/>
          <a:p>
            <a:r>
              <a:rPr lang="en-US" sz="4400" b="1" dirty="0">
                <a:solidFill>
                  <a:schemeClr val="accent6"/>
                </a:solidFill>
              </a:rPr>
              <a:t>Model Building: Decision Tree</a:t>
            </a:r>
          </a:p>
        </p:txBody>
      </p:sp>
      <p:sp>
        <p:nvSpPr>
          <p:cNvPr id="12" name="Content Placeholder 11">
            <a:extLst>
              <a:ext uri="{FF2B5EF4-FFF2-40B4-BE49-F238E27FC236}">
                <a16:creationId xmlns:a16="http://schemas.microsoft.com/office/drawing/2014/main" id="{C1EAE541-9EF3-4367-9666-E1CF4896B6C0}"/>
              </a:ext>
            </a:extLst>
          </p:cNvPr>
          <p:cNvSpPr>
            <a:spLocks noGrp="1"/>
          </p:cNvSpPr>
          <p:nvPr>
            <p:ph idx="1"/>
          </p:nvPr>
        </p:nvSpPr>
        <p:spPr>
          <a:xfrm>
            <a:off x="5188941" y="370319"/>
            <a:ext cx="6298971" cy="1851885"/>
          </a:xfrm>
        </p:spPr>
        <p:txBody>
          <a:bodyPr vert="horz" lIns="91440" tIns="45720" rIns="91440" bIns="45720" rtlCol="0" anchor="ctr">
            <a:normAutofit/>
          </a:bodyPr>
          <a:lstStyle/>
          <a:p>
            <a:pPr>
              <a:buFont typeface="Arial" panose="020B0604020202020204" pitchFamily="34" charset="0"/>
              <a:buChar char="•"/>
            </a:pPr>
            <a:r>
              <a:rPr lang="en-US" sz="1800" dirty="0">
                <a:effectLst/>
                <a:latin typeface="LMRoman10-Regular-Identity-H"/>
              </a:rPr>
              <a:t>Fig. 11 - </a:t>
            </a:r>
            <a:r>
              <a:rPr lang="en-US" sz="1800" dirty="0">
                <a:effectLst/>
                <a:latin typeface="LMMono10-Regular-Identity-H"/>
              </a:rPr>
              <a:t>Decision Tree 1 </a:t>
            </a:r>
            <a:r>
              <a:rPr lang="en-US" sz="1800" dirty="0">
                <a:effectLst/>
                <a:latin typeface="LMRoman10-Regular-Identity-H"/>
              </a:rPr>
              <a:t>was run against the whole dataset and yield an accuracy of 85.93% </a:t>
            </a:r>
          </a:p>
          <a:p>
            <a:pPr>
              <a:buFont typeface="Arial" panose="020B0604020202020204" pitchFamily="34" charset="0"/>
              <a:buChar char="•"/>
            </a:pPr>
            <a:r>
              <a:rPr lang="en-US" sz="1800" dirty="0">
                <a:effectLst/>
                <a:latin typeface="LMRoman10-Regular-Identity-H"/>
              </a:rPr>
              <a:t>Fig. 12  - </a:t>
            </a:r>
            <a:r>
              <a:rPr lang="en-US" sz="1800" dirty="0">
                <a:effectLst/>
                <a:latin typeface="LMMono10-Regular-Identity-H"/>
              </a:rPr>
              <a:t>Decision Tree 2 </a:t>
            </a:r>
            <a:r>
              <a:rPr lang="en-US" sz="1800" dirty="0">
                <a:effectLst/>
                <a:latin typeface="LMRoman10-Regular-Identity-H"/>
              </a:rPr>
              <a:t>was run against the 6 most influential variables and yield and accuracy of  91.85% </a:t>
            </a:r>
          </a:p>
          <a:p>
            <a:endParaRPr lang="en-US" sz="2000" dirty="0"/>
          </a:p>
        </p:txBody>
      </p:sp>
      <p:pic>
        <p:nvPicPr>
          <p:cNvPr id="8" name="Picture 7" descr="A diagram of a tree with numbers and a diagram&#10;&#10;Description automatically generated">
            <a:extLst>
              <a:ext uri="{FF2B5EF4-FFF2-40B4-BE49-F238E27FC236}">
                <a16:creationId xmlns:a16="http://schemas.microsoft.com/office/drawing/2014/main" id="{396236A1-2C6D-0AA5-FA6F-427484AEBB25}"/>
              </a:ext>
            </a:extLst>
          </p:cNvPr>
          <p:cNvPicPr>
            <a:picLocks noChangeAspect="1"/>
          </p:cNvPicPr>
          <p:nvPr/>
        </p:nvPicPr>
        <p:blipFill rotWithShape="1">
          <a:blip r:embed="rId3"/>
          <a:srcRect t="1457" b="4243"/>
          <a:stretch/>
        </p:blipFill>
        <p:spPr>
          <a:xfrm>
            <a:off x="7399249" y="2349753"/>
            <a:ext cx="4792751" cy="4508247"/>
          </a:xfrm>
          <a:prstGeom prst="rect">
            <a:avLst/>
          </a:prstGeom>
        </p:spPr>
      </p:pic>
      <p:pic>
        <p:nvPicPr>
          <p:cNvPr id="6" name="Content Placeholder 5" descr="A diagram of a tree&#10;&#10;Description automatically generated">
            <a:extLst>
              <a:ext uri="{FF2B5EF4-FFF2-40B4-BE49-F238E27FC236}">
                <a16:creationId xmlns:a16="http://schemas.microsoft.com/office/drawing/2014/main" id="{D26CF678-84EC-8EEF-C124-3B3DCEBB5C8E}"/>
              </a:ext>
            </a:extLst>
          </p:cNvPr>
          <p:cNvPicPr>
            <a:picLocks noChangeAspect="1"/>
          </p:cNvPicPr>
          <p:nvPr/>
        </p:nvPicPr>
        <p:blipFill rotWithShape="1">
          <a:blip r:embed="rId4"/>
          <a:srcRect l="-1" r="-3"/>
          <a:stretch/>
        </p:blipFill>
        <p:spPr>
          <a:xfrm>
            <a:off x="-1" y="2349753"/>
            <a:ext cx="6723129" cy="4461758"/>
          </a:xfrm>
          <a:prstGeom prst="rect">
            <a:avLst/>
          </a:prstGeom>
        </p:spPr>
      </p:pic>
    </p:spTree>
    <p:extLst>
      <p:ext uri="{BB962C8B-B14F-4D97-AF65-F5344CB8AC3E}">
        <p14:creationId xmlns:p14="http://schemas.microsoft.com/office/powerpoint/2010/main" val="41610034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sz="6000" b="1" dirty="0"/>
              <a:t>Agenda</a:t>
            </a:r>
            <a:endParaRPr lang="en-US" sz="6000" b="1"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a:xfrm>
            <a:off x="5176206" y="2901636"/>
            <a:ext cx="1913128" cy="1054727"/>
          </a:xfrm>
        </p:spPr>
        <p:txBody>
          <a:bodyPr/>
          <a:lstStyle/>
          <a:p>
            <a:r>
              <a:rPr lang="en-US" dirty="0"/>
              <a:t>1. Introduction</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a:xfrm>
            <a:off x="6304076" y="1038919"/>
            <a:ext cx="1904890" cy="1054728"/>
          </a:xfrm>
        </p:spPr>
        <p:txBody>
          <a:bodyPr/>
          <a:lstStyle/>
          <a:p>
            <a:r>
              <a:rPr lang="en-US" dirty="0"/>
              <a:t>1.1 The Problem</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a:xfrm>
            <a:off x="10428826" y="1001153"/>
            <a:ext cx="1914694" cy="1089194"/>
          </a:xfrm>
        </p:spPr>
        <p:txBody>
          <a:bodyPr/>
          <a:lstStyle/>
          <a:p>
            <a:r>
              <a:rPr lang="en-US" dirty="0"/>
              <a:t>1.3 Literature</a:t>
            </a:r>
          </a:p>
          <a:p>
            <a:r>
              <a:rPr lang="en-US" dirty="0"/>
              <a:t>Review</a:t>
            </a:r>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a:xfrm>
            <a:off x="6304076" y="4711957"/>
            <a:ext cx="1913128" cy="1107124"/>
          </a:xfrm>
        </p:spPr>
        <p:txBody>
          <a:bodyPr/>
          <a:lstStyle/>
          <a:p>
            <a:r>
              <a:rPr lang="en-US" dirty="0"/>
              <a:t>2. The Dataset</a:t>
            </a:r>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a:xfrm>
            <a:off x="7260640" y="2880674"/>
            <a:ext cx="1913128" cy="1075689"/>
          </a:xfrm>
        </p:spPr>
        <p:txBody>
          <a:bodyPr/>
          <a:lstStyle/>
          <a:p>
            <a:r>
              <a:rPr lang="en-US" dirty="0"/>
              <a:t>3. Methodology</a:t>
            </a: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2</a:t>
            </a:fld>
            <a:endParaRPr lang="en-US" altLang="zh-CN" dirty="0"/>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rPr>
              <a:t>Presentation Title</a:t>
            </a:r>
          </a:p>
        </p:txBody>
      </p:sp>
      <p:sp>
        <p:nvSpPr>
          <p:cNvPr id="2" name="Text Placeholder 8">
            <a:extLst>
              <a:ext uri="{FF2B5EF4-FFF2-40B4-BE49-F238E27FC236}">
                <a16:creationId xmlns:a16="http://schemas.microsoft.com/office/drawing/2014/main" id="{6720CC4C-7CCB-B506-D312-672182151FEE}"/>
              </a:ext>
            </a:extLst>
          </p:cNvPr>
          <p:cNvSpPr txBox="1">
            <a:spLocks/>
          </p:cNvSpPr>
          <p:nvPr/>
        </p:nvSpPr>
        <p:spPr>
          <a:xfrm>
            <a:off x="8366451" y="1018386"/>
            <a:ext cx="1904890" cy="1054728"/>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1.2 Objectives</a:t>
            </a:r>
          </a:p>
        </p:txBody>
      </p:sp>
      <p:sp>
        <p:nvSpPr>
          <p:cNvPr id="3" name="Text Placeholder 23">
            <a:extLst>
              <a:ext uri="{FF2B5EF4-FFF2-40B4-BE49-F238E27FC236}">
                <a16:creationId xmlns:a16="http://schemas.microsoft.com/office/drawing/2014/main" id="{DF728979-49BD-A66A-C9F9-A1129ED61174}"/>
              </a:ext>
            </a:extLst>
          </p:cNvPr>
          <p:cNvSpPr txBox="1">
            <a:spLocks/>
          </p:cNvSpPr>
          <p:nvPr/>
        </p:nvSpPr>
        <p:spPr>
          <a:xfrm>
            <a:off x="9345074" y="2771191"/>
            <a:ext cx="1913128" cy="1075689"/>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4. Assumptions</a:t>
            </a:r>
          </a:p>
        </p:txBody>
      </p:sp>
      <p:sp>
        <p:nvSpPr>
          <p:cNvPr id="4" name="Text Placeholder 23">
            <a:extLst>
              <a:ext uri="{FF2B5EF4-FFF2-40B4-BE49-F238E27FC236}">
                <a16:creationId xmlns:a16="http://schemas.microsoft.com/office/drawing/2014/main" id="{2707A213-3921-C63D-E91F-64E968D18B6F}"/>
              </a:ext>
            </a:extLst>
          </p:cNvPr>
          <p:cNvSpPr txBox="1">
            <a:spLocks/>
          </p:cNvSpPr>
          <p:nvPr/>
        </p:nvSpPr>
        <p:spPr>
          <a:xfrm>
            <a:off x="8358213" y="4711957"/>
            <a:ext cx="1913128" cy="1075689"/>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5. </a:t>
            </a:r>
            <a:r>
              <a:rPr lang="en-US" sz="1600" dirty="0"/>
              <a:t>Experimentation and Results</a:t>
            </a:r>
            <a:endParaRPr lang="en-US" dirty="0"/>
          </a:p>
        </p:txBody>
      </p:sp>
      <p:sp>
        <p:nvSpPr>
          <p:cNvPr id="5" name="Text Placeholder 23">
            <a:extLst>
              <a:ext uri="{FF2B5EF4-FFF2-40B4-BE49-F238E27FC236}">
                <a16:creationId xmlns:a16="http://schemas.microsoft.com/office/drawing/2014/main" id="{7F4FE8F5-F60B-6BE1-CC9A-63913E65127C}"/>
              </a:ext>
            </a:extLst>
          </p:cNvPr>
          <p:cNvSpPr txBox="1">
            <a:spLocks/>
          </p:cNvSpPr>
          <p:nvPr/>
        </p:nvSpPr>
        <p:spPr>
          <a:xfrm>
            <a:off x="10412350" y="4613897"/>
            <a:ext cx="1913128" cy="1075689"/>
          </a:xfrm>
          <a:prstGeom prst="rect">
            <a:avLst/>
          </a:prstGeom>
        </p:spPr>
        <p:txBody>
          <a:bodyPr vert="horz" lIns="91440" tIns="45720" rIns="91440" bIns="45720" rtlCol="0" anchor="ctr">
            <a:noAutofit/>
          </a:bodyPr>
          <a:lstStyle>
            <a:lvl1pPr marL="0" indent="0" algn="ctr" defTabSz="914400" rtl="0" eaLnBrk="1" latinLnBrk="0" hangingPunct="1">
              <a:lnSpc>
                <a:spcPct val="113000"/>
              </a:lnSpc>
              <a:spcBef>
                <a:spcPts val="1000"/>
              </a:spcBef>
              <a:buFont typeface="Arial" panose="020B0604020202020204" pitchFamily="34" charset="0"/>
              <a:buNone/>
              <a:defRPr sz="1800" b="0" i="0" kern="1200">
                <a:solidFill>
                  <a:schemeClr val="accent6"/>
                </a:solidFill>
                <a:latin typeface="Abadi" panose="020B0604020104020204" pitchFamily="34"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6. Conclusion</a:t>
            </a:r>
          </a:p>
        </p:txBody>
      </p:sp>
    </p:spTree>
    <p:extLst>
      <p:ext uri="{BB962C8B-B14F-4D97-AF65-F5344CB8AC3E}">
        <p14:creationId xmlns:p14="http://schemas.microsoft.com/office/powerpoint/2010/main" val="2775535166"/>
      </p:ext>
    </p:extLst>
  </p:cSld>
  <p:clrMapOvr>
    <a:masterClrMapping/>
  </p:clrMapOvr>
  <mc:AlternateContent xmlns:mc="http://schemas.openxmlformats.org/markup-compatibility/2006" xmlns:p14="http://schemas.microsoft.com/office/powerpoint/2010/main">
    <mc:Choice Requires="p14">
      <p:transition spd="slow" p14:dur="2000" advTm="14361"/>
    </mc:Choice>
    <mc:Fallback xmlns="">
      <p:transition spd="slow" advTm="14361"/>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9A83-4466-4AD2-039E-667B7C0CD980}"/>
              </a:ext>
            </a:extLst>
          </p:cNvPr>
          <p:cNvSpPr>
            <a:spLocks noGrp="1"/>
          </p:cNvSpPr>
          <p:nvPr>
            <p:ph type="title"/>
          </p:nvPr>
        </p:nvSpPr>
        <p:spPr>
          <a:xfrm>
            <a:off x="838199" y="370319"/>
            <a:ext cx="4164401" cy="1851885"/>
          </a:xfrm>
        </p:spPr>
        <p:txBody>
          <a:bodyPr vert="horz" lIns="91440" tIns="45720" rIns="91440" bIns="45720" rtlCol="0" anchor="ctr">
            <a:normAutofit/>
          </a:bodyPr>
          <a:lstStyle/>
          <a:p>
            <a:r>
              <a:rPr lang="en-US" sz="4400" b="1" dirty="0">
                <a:solidFill>
                  <a:schemeClr val="accent6"/>
                </a:solidFill>
              </a:rPr>
              <a:t>Model Building: Random Forest</a:t>
            </a:r>
          </a:p>
        </p:txBody>
      </p:sp>
      <p:sp>
        <p:nvSpPr>
          <p:cNvPr id="12" name="Content Placeholder 11">
            <a:extLst>
              <a:ext uri="{FF2B5EF4-FFF2-40B4-BE49-F238E27FC236}">
                <a16:creationId xmlns:a16="http://schemas.microsoft.com/office/drawing/2014/main" id="{C1EAE541-9EF3-4367-9666-E1CF4896B6C0}"/>
              </a:ext>
            </a:extLst>
          </p:cNvPr>
          <p:cNvSpPr>
            <a:spLocks noGrp="1"/>
          </p:cNvSpPr>
          <p:nvPr>
            <p:ph idx="1"/>
          </p:nvPr>
        </p:nvSpPr>
        <p:spPr>
          <a:xfrm>
            <a:off x="5188941" y="370319"/>
            <a:ext cx="6298971" cy="1851885"/>
          </a:xfrm>
        </p:spPr>
        <p:txBody>
          <a:bodyPr vert="horz" lIns="91440" tIns="45720" rIns="91440" bIns="45720" rtlCol="0" anchor="ctr">
            <a:normAutofit/>
          </a:bodyPr>
          <a:lstStyle/>
          <a:p>
            <a:pPr>
              <a:buFont typeface="Arial" panose="020B0604020202020204" pitchFamily="34" charset="0"/>
              <a:buChar char="•"/>
            </a:pPr>
            <a:r>
              <a:rPr lang="en-US" sz="1800" dirty="0">
                <a:effectLst/>
                <a:latin typeface="LMRoman10-Regular-Identity-H"/>
              </a:rPr>
              <a:t>Fig. 13 - </a:t>
            </a:r>
            <a:r>
              <a:rPr lang="en-US" sz="1800" dirty="0">
                <a:effectLst/>
                <a:latin typeface="LMMono10-Regular-Identity-H"/>
              </a:rPr>
              <a:t>Random Forest 1 </a:t>
            </a:r>
            <a:r>
              <a:rPr lang="en-US" sz="1800" dirty="0">
                <a:effectLst/>
                <a:latin typeface="LMRoman10-Regular-Identity-H"/>
              </a:rPr>
              <a:t>was run against the whole dataset and yield an accuracy of 62.96% </a:t>
            </a:r>
          </a:p>
          <a:p>
            <a:pPr>
              <a:buFont typeface="Arial" panose="020B0604020202020204" pitchFamily="34" charset="0"/>
              <a:buChar char="•"/>
            </a:pPr>
            <a:r>
              <a:rPr lang="en-US" sz="1800" dirty="0">
                <a:effectLst/>
                <a:latin typeface="LMRoman10-Regular-Identity-H"/>
              </a:rPr>
              <a:t>Fig. 14 - </a:t>
            </a:r>
            <a:r>
              <a:rPr lang="en-US" sz="1800" dirty="0">
                <a:effectLst/>
                <a:latin typeface="LMMono10-Regular-Identity-H"/>
              </a:rPr>
              <a:t>Random Forest 2 </a:t>
            </a:r>
            <a:r>
              <a:rPr lang="en-US" sz="1800" dirty="0">
                <a:effectLst/>
                <a:latin typeface="LMRoman10-Regular-Identity-H"/>
              </a:rPr>
              <a:t>was run against the 6 most influential variables and yield and accuracy of  90.37% </a:t>
            </a:r>
          </a:p>
        </p:txBody>
      </p:sp>
      <p:pic>
        <p:nvPicPr>
          <p:cNvPr id="4" name="Picture 3" descr="A graph with a curve&#10;&#10;Description automatically generated with medium confidence">
            <a:extLst>
              <a:ext uri="{FF2B5EF4-FFF2-40B4-BE49-F238E27FC236}">
                <a16:creationId xmlns:a16="http://schemas.microsoft.com/office/drawing/2014/main" id="{2C4AC567-81DB-8377-15FE-C923CB86BDD3}"/>
              </a:ext>
            </a:extLst>
          </p:cNvPr>
          <p:cNvPicPr>
            <a:picLocks noChangeAspect="1"/>
          </p:cNvPicPr>
          <p:nvPr/>
        </p:nvPicPr>
        <p:blipFill>
          <a:blip r:embed="rId3"/>
          <a:stretch>
            <a:fillRect/>
          </a:stretch>
        </p:blipFill>
        <p:spPr>
          <a:xfrm>
            <a:off x="1" y="2222204"/>
            <a:ext cx="4749418" cy="4635796"/>
          </a:xfrm>
          <a:prstGeom prst="rect">
            <a:avLst/>
          </a:prstGeom>
        </p:spPr>
      </p:pic>
      <p:pic>
        <p:nvPicPr>
          <p:cNvPr id="7" name="Picture 6" descr="A graph with a number of text&#10;&#10;Description automatically generated with medium confidence">
            <a:extLst>
              <a:ext uri="{FF2B5EF4-FFF2-40B4-BE49-F238E27FC236}">
                <a16:creationId xmlns:a16="http://schemas.microsoft.com/office/drawing/2014/main" id="{38C771E7-09A4-91CB-ECF8-DA11A9803848}"/>
              </a:ext>
            </a:extLst>
          </p:cNvPr>
          <p:cNvPicPr>
            <a:picLocks noChangeAspect="1"/>
          </p:cNvPicPr>
          <p:nvPr/>
        </p:nvPicPr>
        <p:blipFill>
          <a:blip r:embed="rId4"/>
          <a:stretch>
            <a:fillRect/>
          </a:stretch>
        </p:blipFill>
        <p:spPr>
          <a:xfrm>
            <a:off x="5773101" y="2682819"/>
            <a:ext cx="6298971" cy="3905955"/>
          </a:xfrm>
          <a:prstGeom prst="rect">
            <a:avLst/>
          </a:prstGeom>
        </p:spPr>
      </p:pic>
    </p:spTree>
    <p:extLst>
      <p:ext uri="{BB962C8B-B14F-4D97-AF65-F5344CB8AC3E}">
        <p14:creationId xmlns:p14="http://schemas.microsoft.com/office/powerpoint/2010/main" val="23600282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9A83-4466-4AD2-039E-667B7C0CD980}"/>
              </a:ext>
            </a:extLst>
          </p:cNvPr>
          <p:cNvSpPr>
            <a:spLocks noGrp="1"/>
          </p:cNvSpPr>
          <p:nvPr>
            <p:ph type="title"/>
          </p:nvPr>
        </p:nvSpPr>
        <p:spPr>
          <a:xfrm>
            <a:off x="838199" y="370319"/>
            <a:ext cx="4164401" cy="1851885"/>
          </a:xfrm>
        </p:spPr>
        <p:txBody>
          <a:bodyPr vert="horz" lIns="91440" tIns="45720" rIns="91440" bIns="45720" rtlCol="0" anchor="ctr">
            <a:normAutofit fontScale="90000"/>
          </a:bodyPr>
          <a:lstStyle/>
          <a:p>
            <a:r>
              <a:rPr lang="en-US" sz="4400" b="1" dirty="0">
                <a:solidFill>
                  <a:schemeClr val="accent6"/>
                </a:solidFill>
              </a:rPr>
              <a:t>Model Building: Gradient Boosting Machines</a:t>
            </a:r>
          </a:p>
        </p:txBody>
      </p:sp>
      <p:sp>
        <p:nvSpPr>
          <p:cNvPr id="12" name="Content Placeholder 11">
            <a:extLst>
              <a:ext uri="{FF2B5EF4-FFF2-40B4-BE49-F238E27FC236}">
                <a16:creationId xmlns:a16="http://schemas.microsoft.com/office/drawing/2014/main" id="{C1EAE541-9EF3-4367-9666-E1CF4896B6C0}"/>
              </a:ext>
            </a:extLst>
          </p:cNvPr>
          <p:cNvSpPr>
            <a:spLocks noGrp="1"/>
          </p:cNvSpPr>
          <p:nvPr>
            <p:ph idx="1"/>
          </p:nvPr>
        </p:nvSpPr>
        <p:spPr>
          <a:xfrm>
            <a:off x="5188941" y="370319"/>
            <a:ext cx="6298971" cy="1851885"/>
          </a:xfrm>
        </p:spPr>
        <p:txBody>
          <a:bodyPr vert="horz" lIns="91440" tIns="45720" rIns="91440" bIns="45720" rtlCol="0" anchor="ctr">
            <a:normAutofit/>
          </a:bodyPr>
          <a:lstStyle/>
          <a:p>
            <a:pPr>
              <a:buFont typeface="Arial" panose="020B0604020202020204" pitchFamily="34" charset="0"/>
              <a:buChar char="•"/>
            </a:pPr>
            <a:r>
              <a:rPr lang="en-US" sz="1800" dirty="0">
                <a:effectLst/>
                <a:latin typeface="LMRoman10-Regular-Identity-H"/>
              </a:rPr>
              <a:t>Fig. 15 - </a:t>
            </a:r>
            <a:r>
              <a:rPr lang="en-US" sz="1800" dirty="0">
                <a:effectLst/>
                <a:latin typeface="LMMono10-Regular-Identity-H"/>
              </a:rPr>
              <a:t>Random Forest 1 </a:t>
            </a:r>
            <a:r>
              <a:rPr lang="en-US" sz="1800" dirty="0">
                <a:effectLst/>
                <a:latin typeface="LMRoman10-Regular-Identity-H"/>
              </a:rPr>
              <a:t>was run against the whole dataset and yield an accuracy of 62.96% </a:t>
            </a:r>
          </a:p>
          <a:p>
            <a:pPr>
              <a:buFont typeface="Arial" panose="020B0604020202020204" pitchFamily="34" charset="0"/>
              <a:buChar char="•"/>
            </a:pPr>
            <a:r>
              <a:rPr lang="en-US" sz="1800" dirty="0">
                <a:effectLst/>
                <a:latin typeface="LMRoman10-Regular-Identity-H"/>
              </a:rPr>
              <a:t>Fig. 16 - </a:t>
            </a:r>
            <a:r>
              <a:rPr lang="en-US" sz="1800" dirty="0">
                <a:effectLst/>
                <a:latin typeface="LMMono10-Regular-Identity-H"/>
              </a:rPr>
              <a:t>Random Forest 2 </a:t>
            </a:r>
            <a:r>
              <a:rPr lang="en-US" sz="1800" dirty="0">
                <a:effectLst/>
                <a:latin typeface="LMRoman10-Regular-Identity-H"/>
              </a:rPr>
              <a:t>was run against the 6 most influential variables and yield and accuracy of  90.37% </a:t>
            </a:r>
          </a:p>
        </p:txBody>
      </p:sp>
      <p:pic>
        <p:nvPicPr>
          <p:cNvPr id="5" name="Picture 4" descr="A blue and black graph&#10;&#10;Description automatically generated">
            <a:extLst>
              <a:ext uri="{FF2B5EF4-FFF2-40B4-BE49-F238E27FC236}">
                <a16:creationId xmlns:a16="http://schemas.microsoft.com/office/drawing/2014/main" id="{51B4F8B4-F200-215E-362A-D9FC235DF8BF}"/>
              </a:ext>
            </a:extLst>
          </p:cNvPr>
          <p:cNvPicPr>
            <a:picLocks noChangeAspect="1"/>
          </p:cNvPicPr>
          <p:nvPr/>
        </p:nvPicPr>
        <p:blipFill>
          <a:blip r:embed="rId3"/>
          <a:stretch>
            <a:fillRect/>
          </a:stretch>
        </p:blipFill>
        <p:spPr>
          <a:xfrm>
            <a:off x="-185088" y="2284072"/>
            <a:ext cx="6555993" cy="3952417"/>
          </a:xfrm>
          <a:prstGeom prst="rect">
            <a:avLst/>
          </a:prstGeom>
        </p:spPr>
      </p:pic>
      <p:pic>
        <p:nvPicPr>
          <p:cNvPr id="8" name="Picture 7" descr="A graph with blue squares&#10;&#10;Description automatically generated">
            <a:extLst>
              <a:ext uri="{FF2B5EF4-FFF2-40B4-BE49-F238E27FC236}">
                <a16:creationId xmlns:a16="http://schemas.microsoft.com/office/drawing/2014/main" id="{9ED3C845-2ACE-B1D1-EE38-E07C696E2071}"/>
              </a:ext>
            </a:extLst>
          </p:cNvPr>
          <p:cNvPicPr>
            <a:picLocks noChangeAspect="1"/>
          </p:cNvPicPr>
          <p:nvPr/>
        </p:nvPicPr>
        <p:blipFill>
          <a:blip r:embed="rId4"/>
          <a:stretch>
            <a:fillRect/>
          </a:stretch>
        </p:blipFill>
        <p:spPr>
          <a:xfrm>
            <a:off x="6370905" y="2467948"/>
            <a:ext cx="5777635" cy="3584664"/>
          </a:xfrm>
          <a:prstGeom prst="rect">
            <a:avLst/>
          </a:prstGeom>
        </p:spPr>
      </p:pic>
    </p:spTree>
    <p:extLst>
      <p:ext uri="{BB962C8B-B14F-4D97-AF65-F5344CB8AC3E}">
        <p14:creationId xmlns:p14="http://schemas.microsoft.com/office/powerpoint/2010/main" val="19005227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9A83-4466-4AD2-039E-667B7C0CD980}"/>
              </a:ext>
            </a:extLst>
          </p:cNvPr>
          <p:cNvSpPr>
            <a:spLocks noGrp="1"/>
          </p:cNvSpPr>
          <p:nvPr>
            <p:ph type="title"/>
          </p:nvPr>
        </p:nvSpPr>
        <p:spPr>
          <a:xfrm>
            <a:off x="838199" y="370319"/>
            <a:ext cx="4164401" cy="1851885"/>
          </a:xfrm>
        </p:spPr>
        <p:txBody>
          <a:bodyPr vert="horz" lIns="91440" tIns="45720" rIns="91440" bIns="45720" rtlCol="0" anchor="ctr">
            <a:normAutofit fontScale="90000"/>
          </a:bodyPr>
          <a:lstStyle/>
          <a:p>
            <a:r>
              <a:rPr lang="en-US" sz="4400" b="1" dirty="0">
                <a:solidFill>
                  <a:schemeClr val="accent6"/>
                </a:solidFill>
              </a:rPr>
              <a:t>Model Building: Support Vector Machines</a:t>
            </a:r>
          </a:p>
        </p:txBody>
      </p:sp>
      <p:sp>
        <p:nvSpPr>
          <p:cNvPr id="12" name="Content Placeholder 11">
            <a:extLst>
              <a:ext uri="{FF2B5EF4-FFF2-40B4-BE49-F238E27FC236}">
                <a16:creationId xmlns:a16="http://schemas.microsoft.com/office/drawing/2014/main" id="{C1EAE541-9EF3-4367-9666-E1CF4896B6C0}"/>
              </a:ext>
            </a:extLst>
          </p:cNvPr>
          <p:cNvSpPr>
            <a:spLocks noGrp="1"/>
          </p:cNvSpPr>
          <p:nvPr>
            <p:ph idx="1"/>
          </p:nvPr>
        </p:nvSpPr>
        <p:spPr>
          <a:xfrm>
            <a:off x="5188941" y="370319"/>
            <a:ext cx="6298971" cy="1851885"/>
          </a:xfrm>
        </p:spPr>
        <p:txBody>
          <a:bodyPr vert="horz" lIns="91440" tIns="45720" rIns="91440" bIns="45720" rtlCol="0" anchor="ctr">
            <a:normAutofit/>
          </a:bodyPr>
          <a:lstStyle/>
          <a:p>
            <a:pPr>
              <a:buFont typeface="Arial" panose="020B0604020202020204" pitchFamily="34" charset="0"/>
              <a:buChar char="•"/>
            </a:pPr>
            <a:r>
              <a:rPr lang="en-US" sz="1800" dirty="0">
                <a:effectLst/>
                <a:latin typeface="LMMono10-Regular-Identity-H"/>
              </a:rPr>
              <a:t>SVM 1 </a:t>
            </a:r>
            <a:r>
              <a:rPr lang="en-US" sz="1800" dirty="0">
                <a:effectLst/>
                <a:latin typeface="LMRoman10-Regular-Identity-H"/>
              </a:rPr>
              <a:t>was run against the whole dataset and yield an accuracy of 91.11% </a:t>
            </a:r>
          </a:p>
          <a:p>
            <a:pPr>
              <a:buFont typeface="Arial" panose="020B0604020202020204" pitchFamily="34" charset="0"/>
              <a:buChar char="•"/>
            </a:pPr>
            <a:r>
              <a:rPr lang="en-US" sz="1800" dirty="0">
                <a:effectLst/>
                <a:latin typeface="LMMono10-Regular-Identity-H"/>
              </a:rPr>
              <a:t>SVM 2 </a:t>
            </a:r>
            <a:r>
              <a:rPr lang="en-US" sz="1800" dirty="0">
                <a:effectLst/>
                <a:latin typeface="LMRoman10-Regular-Identity-H"/>
              </a:rPr>
              <a:t>was run against the 6 most influential variables and yield and accuracy of  91.85% </a:t>
            </a:r>
          </a:p>
        </p:txBody>
      </p:sp>
    </p:spTree>
    <p:extLst>
      <p:ext uri="{BB962C8B-B14F-4D97-AF65-F5344CB8AC3E}">
        <p14:creationId xmlns:p14="http://schemas.microsoft.com/office/powerpoint/2010/main" val="33365427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9A83-4466-4AD2-039E-667B7C0CD980}"/>
              </a:ext>
            </a:extLst>
          </p:cNvPr>
          <p:cNvSpPr>
            <a:spLocks noGrp="1"/>
          </p:cNvSpPr>
          <p:nvPr>
            <p:ph type="title"/>
          </p:nvPr>
        </p:nvSpPr>
        <p:spPr>
          <a:xfrm>
            <a:off x="838199" y="370319"/>
            <a:ext cx="4164401" cy="1851885"/>
          </a:xfrm>
        </p:spPr>
        <p:txBody>
          <a:bodyPr vert="horz" lIns="91440" tIns="45720" rIns="91440" bIns="45720" rtlCol="0" anchor="ctr">
            <a:normAutofit/>
          </a:bodyPr>
          <a:lstStyle/>
          <a:p>
            <a:r>
              <a:rPr lang="en-US" sz="4400" b="1" dirty="0">
                <a:solidFill>
                  <a:schemeClr val="accent6"/>
                </a:solidFill>
              </a:rPr>
              <a:t>Model Building: Neural Networks</a:t>
            </a:r>
          </a:p>
        </p:txBody>
      </p:sp>
      <p:sp>
        <p:nvSpPr>
          <p:cNvPr id="12" name="Content Placeholder 11">
            <a:extLst>
              <a:ext uri="{FF2B5EF4-FFF2-40B4-BE49-F238E27FC236}">
                <a16:creationId xmlns:a16="http://schemas.microsoft.com/office/drawing/2014/main" id="{C1EAE541-9EF3-4367-9666-E1CF4896B6C0}"/>
              </a:ext>
            </a:extLst>
          </p:cNvPr>
          <p:cNvSpPr>
            <a:spLocks noGrp="1"/>
          </p:cNvSpPr>
          <p:nvPr>
            <p:ph idx="1"/>
          </p:nvPr>
        </p:nvSpPr>
        <p:spPr>
          <a:xfrm>
            <a:off x="5188941" y="370319"/>
            <a:ext cx="6298971" cy="1851885"/>
          </a:xfrm>
        </p:spPr>
        <p:txBody>
          <a:bodyPr vert="horz" lIns="91440" tIns="45720" rIns="91440" bIns="45720" rtlCol="0" anchor="ctr">
            <a:normAutofit/>
          </a:bodyPr>
          <a:lstStyle/>
          <a:p>
            <a:pPr>
              <a:buFont typeface="Arial" panose="020B0604020202020204" pitchFamily="34" charset="0"/>
              <a:buChar char="•"/>
            </a:pPr>
            <a:r>
              <a:rPr lang="en-US" sz="1800" dirty="0">
                <a:effectLst/>
                <a:latin typeface="LMRoman10-Regular-Identity-H"/>
              </a:rPr>
              <a:t>Fig. 17 – </a:t>
            </a:r>
            <a:r>
              <a:rPr lang="en-US" sz="1800" dirty="0">
                <a:effectLst/>
                <a:latin typeface="LMMono10-Regular-Identity-H"/>
              </a:rPr>
              <a:t>Neural Networks 1 </a:t>
            </a:r>
            <a:r>
              <a:rPr lang="en-US" sz="1800" dirty="0">
                <a:effectLst/>
                <a:latin typeface="LMRoman10-Regular-Identity-H"/>
              </a:rPr>
              <a:t>was run against the whole dataset and yield an accuracy of 30.37% </a:t>
            </a:r>
          </a:p>
          <a:p>
            <a:pPr>
              <a:buFont typeface="Arial" panose="020B0604020202020204" pitchFamily="34" charset="0"/>
              <a:buChar char="•"/>
            </a:pPr>
            <a:r>
              <a:rPr lang="en-US" sz="1800" dirty="0">
                <a:effectLst/>
                <a:latin typeface="LMRoman10-Regular-Identity-H"/>
              </a:rPr>
              <a:t>Fig. 18 - </a:t>
            </a:r>
            <a:r>
              <a:rPr lang="en-US" sz="1800" dirty="0">
                <a:effectLst/>
                <a:latin typeface="LMMono10-Regular-Identity-H"/>
              </a:rPr>
              <a:t>Neural Networks 2 </a:t>
            </a:r>
            <a:r>
              <a:rPr lang="en-US" sz="1800" dirty="0">
                <a:effectLst/>
                <a:latin typeface="LMRoman10-Regular-Identity-H"/>
              </a:rPr>
              <a:t>was run against the 6 most influential variables and yield and accuracy of 30.37 % </a:t>
            </a:r>
          </a:p>
        </p:txBody>
      </p:sp>
      <p:pic>
        <p:nvPicPr>
          <p:cNvPr id="5" name="Picture 4" descr="A diagram of a network&#10;&#10;Description automatically generated">
            <a:extLst>
              <a:ext uri="{FF2B5EF4-FFF2-40B4-BE49-F238E27FC236}">
                <a16:creationId xmlns:a16="http://schemas.microsoft.com/office/drawing/2014/main" id="{D4171CBA-7FD0-51B3-8B39-0195EAA81E5F}"/>
              </a:ext>
            </a:extLst>
          </p:cNvPr>
          <p:cNvPicPr>
            <a:picLocks noChangeAspect="1"/>
          </p:cNvPicPr>
          <p:nvPr/>
        </p:nvPicPr>
        <p:blipFill>
          <a:blip r:embed="rId3"/>
          <a:stretch>
            <a:fillRect/>
          </a:stretch>
        </p:blipFill>
        <p:spPr>
          <a:xfrm>
            <a:off x="6225025" y="2571743"/>
            <a:ext cx="6681991" cy="3864402"/>
          </a:xfrm>
          <a:prstGeom prst="rect">
            <a:avLst/>
          </a:prstGeom>
        </p:spPr>
      </p:pic>
      <p:pic>
        <p:nvPicPr>
          <p:cNvPr id="8" name="Picture 7" descr="A diagram of a network&#10;&#10;Description automatically generated">
            <a:extLst>
              <a:ext uri="{FF2B5EF4-FFF2-40B4-BE49-F238E27FC236}">
                <a16:creationId xmlns:a16="http://schemas.microsoft.com/office/drawing/2014/main" id="{9BE886F6-A465-7DEE-C798-1D40924ADEAD}"/>
              </a:ext>
            </a:extLst>
          </p:cNvPr>
          <p:cNvPicPr>
            <a:picLocks noChangeAspect="1"/>
          </p:cNvPicPr>
          <p:nvPr/>
        </p:nvPicPr>
        <p:blipFill>
          <a:blip r:embed="rId4"/>
          <a:stretch>
            <a:fillRect/>
          </a:stretch>
        </p:blipFill>
        <p:spPr>
          <a:xfrm>
            <a:off x="0" y="2455230"/>
            <a:ext cx="5966977" cy="4097428"/>
          </a:xfrm>
          <a:prstGeom prst="rect">
            <a:avLst/>
          </a:prstGeom>
        </p:spPr>
      </p:pic>
    </p:spTree>
    <p:extLst>
      <p:ext uri="{BB962C8B-B14F-4D97-AF65-F5344CB8AC3E}">
        <p14:creationId xmlns:p14="http://schemas.microsoft.com/office/powerpoint/2010/main" val="377281722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D59A83-4466-4AD2-039E-667B7C0CD980}"/>
              </a:ext>
            </a:extLst>
          </p:cNvPr>
          <p:cNvSpPr>
            <a:spLocks noGrp="1"/>
          </p:cNvSpPr>
          <p:nvPr>
            <p:ph type="title"/>
          </p:nvPr>
        </p:nvSpPr>
        <p:spPr>
          <a:xfrm>
            <a:off x="449705" y="370319"/>
            <a:ext cx="4552895" cy="1851885"/>
          </a:xfrm>
        </p:spPr>
        <p:txBody>
          <a:bodyPr vert="horz" lIns="91440" tIns="45720" rIns="91440" bIns="45720" rtlCol="0" anchor="ctr">
            <a:normAutofit fontScale="90000"/>
          </a:bodyPr>
          <a:lstStyle/>
          <a:p>
            <a:r>
              <a:rPr lang="en-US" sz="4400" b="1" dirty="0">
                <a:solidFill>
                  <a:schemeClr val="accent6"/>
                </a:solidFill>
              </a:rPr>
              <a:t>Model Building: </a:t>
            </a:r>
            <a:br>
              <a:rPr lang="en-US" sz="4400" b="1" dirty="0">
                <a:solidFill>
                  <a:schemeClr val="accent6"/>
                </a:solidFill>
              </a:rPr>
            </a:br>
            <a:r>
              <a:rPr lang="en-US" sz="4400" b="1" dirty="0">
                <a:solidFill>
                  <a:schemeClr val="accent6"/>
                </a:solidFill>
              </a:rPr>
              <a:t>K-Nearest Neighbors</a:t>
            </a:r>
          </a:p>
        </p:txBody>
      </p:sp>
      <p:sp>
        <p:nvSpPr>
          <p:cNvPr id="12" name="Content Placeholder 11">
            <a:extLst>
              <a:ext uri="{FF2B5EF4-FFF2-40B4-BE49-F238E27FC236}">
                <a16:creationId xmlns:a16="http://schemas.microsoft.com/office/drawing/2014/main" id="{C1EAE541-9EF3-4367-9666-E1CF4896B6C0}"/>
              </a:ext>
            </a:extLst>
          </p:cNvPr>
          <p:cNvSpPr>
            <a:spLocks noGrp="1"/>
          </p:cNvSpPr>
          <p:nvPr>
            <p:ph idx="1"/>
          </p:nvPr>
        </p:nvSpPr>
        <p:spPr>
          <a:xfrm>
            <a:off x="5188941" y="370319"/>
            <a:ext cx="6298971" cy="1851885"/>
          </a:xfrm>
        </p:spPr>
        <p:txBody>
          <a:bodyPr vert="horz" lIns="91440" tIns="45720" rIns="91440" bIns="45720" rtlCol="0" anchor="ctr">
            <a:normAutofit/>
          </a:bodyPr>
          <a:lstStyle/>
          <a:p>
            <a:pPr>
              <a:buFont typeface="Arial" panose="020B0604020202020204" pitchFamily="34" charset="0"/>
              <a:buChar char="•"/>
            </a:pPr>
            <a:r>
              <a:rPr lang="en-US" sz="1800" dirty="0">
                <a:effectLst/>
                <a:latin typeface="LMRoman10-Regular-Identity-H"/>
              </a:rPr>
              <a:t>Fig. 19 – </a:t>
            </a:r>
            <a:r>
              <a:rPr lang="en-US" sz="1800" dirty="0">
                <a:latin typeface="LMMono10-Regular-Identity-H"/>
              </a:rPr>
              <a:t>k-Nearest Neighbor </a:t>
            </a:r>
            <a:r>
              <a:rPr lang="en-US" sz="1800" dirty="0">
                <a:effectLst/>
                <a:latin typeface="LMMono10-Regular-Identity-H"/>
              </a:rPr>
              <a:t>1 </a:t>
            </a:r>
            <a:r>
              <a:rPr lang="en-US" sz="1800" dirty="0">
                <a:effectLst/>
                <a:latin typeface="LMRoman10-Regular-Identity-H"/>
              </a:rPr>
              <a:t>was run against the whole dataset and yield an accuracy of 65.19% </a:t>
            </a:r>
          </a:p>
          <a:p>
            <a:pPr>
              <a:buFont typeface="Arial" panose="020B0604020202020204" pitchFamily="34" charset="0"/>
              <a:buChar char="•"/>
            </a:pPr>
            <a:r>
              <a:rPr lang="en-US" sz="1800" dirty="0">
                <a:effectLst/>
                <a:latin typeface="LMRoman10-Regular-Identity-H"/>
              </a:rPr>
              <a:t>Fig. 20 - </a:t>
            </a:r>
            <a:r>
              <a:rPr lang="en-US" sz="1800" dirty="0">
                <a:latin typeface="LMMono10-Regular-Identity-H"/>
              </a:rPr>
              <a:t>k-Nearest Neighbor </a:t>
            </a:r>
            <a:r>
              <a:rPr lang="en-US" sz="1800" dirty="0">
                <a:effectLst/>
                <a:latin typeface="LMMono10-Regular-Identity-H"/>
              </a:rPr>
              <a:t>2 </a:t>
            </a:r>
            <a:r>
              <a:rPr lang="en-US" sz="1800" dirty="0">
                <a:effectLst/>
                <a:latin typeface="LMRoman10-Regular-Identity-H"/>
              </a:rPr>
              <a:t>was run against the 6 most influential variables and yield and accuracy of  88.15% </a:t>
            </a:r>
          </a:p>
        </p:txBody>
      </p:sp>
      <p:pic>
        <p:nvPicPr>
          <p:cNvPr id="5" name="Picture 4" descr="A diagram of a model&#10;&#10;Description automatically generated with medium confidence">
            <a:extLst>
              <a:ext uri="{FF2B5EF4-FFF2-40B4-BE49-F238E27FC236}">
                <a16:creationId xmlns:a16="http://schemas.microsoft.com/office/drawing/2014/main" id="{9331553B-F5B2-C140-EE58-E0983F64D6CB}"/>
              </a:ext>
            </a:extLst>
          </p:cNvPr>
          <p:cNvPicPr>
            <a:picLocks noChangeAspect="1"/>
          </p:cNvPicPr>
          <p:nvPr/>
        </p:nvPicPr>
        <p:blipFill>
          <a:blip r:embed="rId3"/>
          <a:stretch>
            <a:fillRect/>
          </a:stretch>
        </p:blipFill>
        <p:spPr>
          <a:xfrm>
            <a:off x="0" y="2779809"/>
            <a:ext cx="5943981" cy="3283246"/>
          </a:xfrm>
          <a:prstGeom prst="rect">
            <a:avLst/>
          </a:prstGeom>
        </p:spPr>
      </p:pic>
      <p:pic>
        <p:nvPicPr>
          <p:cNvPr id="8" name="Picture 7" descr="A diagram of a diagram&#10;&#10;Description automatically generated with medium confidence">
            <a:extLst>
              <a:ext uri="{FF2B5EF4-FFF2-40B4-BE49-F238E27FC236}">
                <a16:creationId xmlns:a16="http://schemas.microsoft.com/office/drawing/2014/main" id="{B4F88D7A-A47D-6622-A6F8-A03588D5FCC8}"/>
              </a:ext>
            </a:extLst>
          </p:cNvPr>
          <p:cNvPicPr>
            <a:picLocks noChangeAspect="1"/>
          </p:cNvPicPr>
          <p:nvPr/>
        </p:nvPicPr>
        <p:blipFill>
          <a:blip r:embed="rId4"/>
          <a:stretch>
            <a:fillRect/>
          </a:stretch>
        </p:blipFill>
        <p:spPr>
          <a:xfrm>
            <a:off x="5873874" y="2638268"/>
            <a:ext cx="6318126" cy="3566329"/>
          </a:xfrm>
          <a:prstGeom prst="rect">
            <a:avLst/>
          </a:prstGeom>
        </p:spPr>
      </p:pic>
    </p:spTree>
    <p:extLst>
      <p:ext uri="{BB962C8B-B14F-4D97-AF65-F5344CB8AC3E}">
        <p14:creationId xmlns:p14="http://schemas.microsoft.com/office/powerpoint/2010/main" val="137200207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p:txBody>
          <a:bodyPr/>
          <a:lstStyle/>
          <a:p>
            <a:r>
              <a:rPr lang="en-US" altLang="zh-CN" b="1" dirty="0"/>
              <a:t>Conclusion:</a:t>
            </a:r>
            <a:endParaRPr lang="en-US" b="1" dirty="0"/>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509574" y="3435546"/>
            <a:ext cx="4260180" cy="2800362"/>
          </a:xfrm>
        </p:spPr>
        <p:txBody>
          <a:bodyPr/>
          <a:lstStyle/>
          <a:p>
            <a:r>
              <a:rPr lang="en-US" sz="1800" dirty="0">
                <a:solidFill>
                  <a:schemeClr val="tx1"/>
                </a:solidFill>
                <a:effectLst/>
                <a:latin typeface="LMRoman10-Regular-Identity-H"/>
              </a:rPr>
              <a:t>Top 5 models with the highest accuracies were: </a:t>
            </a:r>
          </a:p>
          <a:p>
            <a:pPr marL="285750" indent="-285750">
              <a:buFont typeface="Arial" panose="020B0604020202020204" pitchFamily="34" charset="0"/>
              <a:buChar char="•"/>
            </a:pPr>
            <a:r>
              <a:rPr lang="en-US" sz="1800" dirty="0">
                <a:solidFill>
                  <a:schemeClr val="tx1"/>
                </a:solidFill>
                <a:effectLst/>
                <a:latin typeface="LMRoman10-Regular-Identity-H"/>
              </a:rPr>
              <a:t>Model 2: </a:t>
            </a:r>
            <a:r>
              <a:rPr lang="en-US" sz="1800" dirty="0">
                <a:solidFill>
                  <a:schemeClr val="tx1"/>
                </a:solidFill>
                <a:effectLst/>
                <a:latin typeface="LMMono10-Regular-Identity-H"/>
              </a:rPr>
              <a:t>Decision Tree 2</a:t>
            </a:r>
            <a:r>
              <a:rPr lang="en-US" sz="1800" dirty="0">
                <a:solidFill>
                  <a:schemeClr val="tx1"/>
                </a:solidFill>
                <a:effectLst/>
                <a:latin typeface="LMRoman10-Regular-Identity-H"/>
              </a:rPr>
              <a:t> </a:t>
            </a:r>
          </a:p>
          <a:p>
            <a:pPr marL="285750" indent="-285750">
              <a:buFont typeface="Arial" panose="020B0604020202020204" pitchFamily="34" charset="0"/>
              <a:buChar char="•"/>
            </a:pPr>
            <a:r>
              <a:rPr lang="en-US" sz="1800" dirty="0">
                <a:solidFill>
                  <a:schemeClr val="tx1"/>
                </a:solidFill>
                <a:effectLst/>
                <a:latin typeface="LMRoman10-Regular-Identity-H"/>
              </a:rPr>
              <a:t>Model 7 and 8: </a:t>
            </a:r>
            <a:r>
              <a:rPr lang="en-US" sz="1800" dirty="0">
                <a:solidFill>
                  <a:schemeClr val="tx1"/>
                </a:solidFill>
                <a:effectLst/>
                <a:latin typeface="LMMono10-Regular-Identity-H"/>
              </a:rPr>
              <a:t>SVM2 </a:t>
            </a:r>
            <a:r>
              <a:rPr lang="en-US" sz="1800" dirty="0">
                <a:solidFill>
                  <a:schemeClr val="tx1"/>
                </a:solidFill>
                <a:effectLst/>
                <a:latin typeface="LMRoman10-Regular-Identity-H"/>
              </a:rPr>
              <a:t>and </a:t>
            </a:r>
            <a:r>
              <a:rPr lang="en-US" sz="1800" dirty="0">
                <a:solidFill>
                  <a:schemeClr val="tx1"/>
                </a:solidFill>
                <a:effectLst/>
                <a:latin typeface="LMMono10-Regular-Identity-H"/>
              </a:rPr>
              <a:t>SVM 1</a:t>
            </a:r>
            <a:r>
              <a:rPr lang="en-US" sz="1800" dirty="0">
                <a:solidFill>
                  <a:schemeClr val="tx1"/>
                </a:solidFill>
                <a:effectLst/>
                <a:latin typeface="LMRoman10-Regular-Identity-H"/>
              </a:rPr>
              <a:t> </a:t>
            </a:r>
          </a:p>
          <a:p>
            <a:pPr marL="285750" indent="-285750">
              <a:buFont typeface="Arial" panose="020B0604020202020204" pitchFamily="34" charset="0"/>
              <a:buChar char="•"/>
            </a:pPr>
            <a:r>
              <a:rPr lang="en-US" sz="1800" dirty="0">
                <a:solidFill>
                  <a:schemeClr val="tx1"/>
                </a:solidFill>
                <a:effectLst/>
                <a:latin typeface="LMRoman10-Regular-Identity-H"/>
              </a:rPr>
              <a:t>Model 3: </a:t>
            </a:r>
            <a:r>
              <a:rPr lang="en-US" sz="1800" dirty="0">
                <a:solidFill>
                  <a:schemeClr val="tx1"/>
                </a:solidFill>
                <a:effectLst/>
                <a:latin typeface="LMMono10-Regular-Identity-H"/>
              </a:rPr>
              <a:t>Random Forest 2</a:t>
            </a:r>
            <a:r>
              <a:rPr lang="en-US" sz="1800" dirty="0">
                <a:solidFill>
                  <a:schemeClr val="tx1"/>
                </a:solidFill>
                <a:effectLst/>
                <a:latin typeface="LMRoman10-Regular-Identity-H"/>
              </a:rPr>
              <a:t>, </a:t>
            </a:r>
          </a:p>
          <a:p>
            <a:pPr marL="285750" indent="-285750">
              <a:buFont typeface="Arial" panose="020B0604020202020204" pitchFamily="34" charset="0"/>
              <a:buChar char="•"/>
            </a:pPr>
            <a:r>
              <a:rPr lang="en-US" sz="1800" dirty="0">
                <a:solidFill>
                  <a:schemeClr val="tx1"/>
                </a:solidFill>
                <a:effectLst/>
                <a:latin typeface="LMRoman10-Regular-Identity-H"/>
              </a:rPr>
              <a:t>Model 5: </a:t>
            </a:r>
            <a:r>
              <a:rPr lang="en-US" sz="1800" dirty="0">
                <a:solidFill>
                  <a:schemeClr val="tx1"/>
                </a:solidFill>
                <a:effectLst/>
                <a:latin typeface="LMMono10-Regular-Identity-H"/>
              </a:rPr>
              <a:t>Gradient Boost Machine 1</a:t>
            </a:r>
            <a:r>
              <a:rPr lang="en-US" sz="1800" dirty="0">
                <a:solidFill>
                  <a:schemeClr val="tx1"/>
                </a:solidFill>
                <a:effectLst/>
                <a:latin typeface="LMRoman10-Regular-Identity-H"/>
              </a:rPr>
              <a:t>. </a:t>
            </a:r>
            <a:endParaRPr lang="en-US" dirty="0">
              <a:solidFill>
                <a:schemeClr val="tx1"/>
              </a:solidFill>
              <a:effectLst/>
            </a:endParaRPr>
          </a:p>
        </p:txBody>
      </p:sp>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3"/>
          </p:nvPr>
        </p:nvSpPr>
        <p:spPr/>
        <p:txBody>
          <a:bodyPr/>
          <a:lstStyle/>
          <a:p>
            <a:fld id="{47FEACEE-25B4-4A2D-B147-27296E36371D}" type="slidenum">
              <a:rPr lang="en-US" altLang="zh-CN" smtClean="0"/>
              <a:pPr/>
              <a:t>25</a:t>
            </a:fld>
            <a:endParaRPr lang="en-US" altLang="zh-CN" dirty="0"/>
          </a:p>
        </p:txBody>
      </p:sp>
      <p:pic>
        <p:nvPicPr>
          <p:cNvPr id="7" name="Picture Placeholder 6" descr="A screenshot of a computer&#10;&#10;Description automatically generated">
            <a:extLst>
              <a:ext uri="{FF2B5EF4-FFF2-40B4-BE49-F238E27FC236}">
                <a16:creationId xmlns:a16="http://schemas.microsoft.com/office/drawing/2014/main" id="{50784786-FF59-39FC-BFF3-19A6AAB28561}"/>
              </a:ext>
            </a:extLst>
          </p:cNvPr>
          <p:cNvPicPr>
            <a:picLocks noGrp="1" noChangeAspect="1"/>
          </p:cNvPicPr>
          <p:nvPr>
            <p:ph type="pic" sz="quarter" idx="51"/>
          </p:nvPr>
        </p:nvPicPr>
        <p:blipFill rotWithShape="1">
          <a:blip r:embed="rId3"/>
          <a:srcRect l="-114" t="-59583" b="-49885"/>
          <a:stretch/>
        </p:blipFill>
        <p:spPr>
          <a:xfrm>
            <a:off x="4769755" y="0"/>
            <a:ext cx="7422246" cy="6858000"/>
          </a:xfrm>
        </p:spPr>
      </p:pic>
    </p:spTree>
    <p:extLst>
      <p:ext uri="{BB962C8B-B14F-4D97-AF65-F5344CB8AC3E}">
        <p14:creationId xmlns:p14="http://schemas.microsoft.com/office/powerpoint/2010/main" val="1640063409"/>
      </p:ext>
    </p:extLst>
  </p:cSld>
  <p:clrMapOvr>
    <a:masterClrMapping/>
  </p:clrMapOvr>
  <mc:AlternateContent xmlns:mc="http://schemas.openxmlformats.org/markup-compatibility/2006" xmlns:p14="http://schemas.microsoft.com/office/powerpoint/2010/main">
    <mc:Choice Requires="p14">
      <p:transition spd="slow" p14:dur="2000" advTm="53858"/>
    </mc:Choice>
    <mc:Fallback xmlns="">
      <p:transition spd="slow" advTm="53858"/>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69D47016-023F-44BD-981C-50E7A10A66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a:xfrm>
            <a:off x="630936" y="457200"/>
            <a:ext cx="4343400" cy="1929384"/>
          </a:xfrm>
        </p:spPr>
        <p:txBody>
          <a:bodyPr vert="horz" lIns="91440" tIns="45720" rIns="91440" bIns="45720" rtlCol="0" anchor="ctr">
            <a:normAutofit/>
          </a:bodyPr>
          <a:lstStyle/>
          <a:p>
            <a:r>
              <a:rPr lang="en-US" altLang="zh-CN" b="1" dirty="0"/>
              <a:t>Future work</a:t>
            </a:r>
            <a:endParaRPr lang="en-US" b="1" dirty="0"/>
          </a:p>
        </p:txBody>
      </p:sp>
      <p:sp>
        <p:nvSpPr>
          <p:cNvPr id="46" name="sketchy line">
            <a:extLst>
              <a:ext uri="{FF2B5EF4-FFF2-40B4-BE49-F238E27FC236}">
                <a16:creationId xmlns:a16="http://schemas.microsoft.com/office/drawing/2014/main" id="{6D8B37B0-0682-433E-BC8D-498C04ABD9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471415" y="1412748"/>
            <a:ext cx="1554480" cy="18288"/>
          </a:xfrm>
          <a:custGeom>
            <a:avLst/>
            <a:gdLst>
              <a:gd name="connsiteX0" fmla="*/ 0 w 1554480"/>
              <a:gd name="connsiteY0" fmla="*/ 0 h 18288"/>
              <a:gd name="connsiteX1" fmla="*/ 549250 w 1554480"/>
              <a:gd name="connsiteY1" fmla="*/ 0 h 18288"/>
              <a:gd name="connsiteX2" fmla="*/ 1082954 w 1554480"/>
              <a:gd name="connsiteY2" fmla="*/ 0 h 18288"/>
              <a:gd name="connsiteX3" fmla="*/ 1554480 w 1554480"/>
              <a:gd name="connsiteY3" fmla="*/ 0 h 18288"/>
              <a:gd name="connsiteX4" fmla="*/ 1554480 w 1554480"/>
              <a:gd name="connsiteY4" fmla="*/ 18288 h 18288"/>
              <a:gd name="connsiteX5" fmla="*/ 1067410 w 1554480"/>
              <a:gd name="connsiteY5" fmla="*/ 18288 h 18288"/>
              <a:gd name="connsiteX6" fmla="*/ 549250 w 1554480"/>
              <a:gd name="connsiteY6" fmla="*/ 18288 h 18288"/>
              <a:gd name="connsiteX7" fmla="*/ 0 w 1554480"/>
              <a:gd name="connsiteY7" fmla="*/ 18288 h 18288"/>
              <a:gd name="connsiteX8" fmla="*/ 0 w 1554480"/>
              <a:gd name="connsiteY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4480" h="18288" fill="none" extrusionOk="0">
                <a:moveTo>
                  <a:pt x="0" y="0"/>
                </a:moveTo>
                <a:cubicBezTo>
                  <a:pt x="114141" y="-19864"/>
                  <a:pt x="345055" y="-1657"/>
                  <a:pt x="549250" y="0"/>
                </a:cubicBezTo>
                <a:cubicBezTo>
                  <a:pt x="753445" y="1657"/>
                  <a:pt x="862292" y="-5674"/>
                  <a:pt x="1082954" y="0"/>
                </a:cubicBezTo>
                <a:cubicBezTo>
                  <a:pt x="1303616" y="5674"/>
                  <a:pt x="1363530" y="4537"/>
                  <a:pt x="1554480" y="0"/>
                </a:cubicBezTo>
                <a:cubicBezTo>
                  <a:pt x="1554963" y="7176"/>
                  <a:pt x="1553909" y="13682"/>
                  <a:pt x="1554480" y="18288"/>
                </a:cubicBezTo>
                <a:cubicBezTo>
                  <a:pt x="1338847" y="6127"/>
                  <a:pt x="1215066" y="37851"/>
                  <a:pt x="1067410" y="18288"/>
                </a:cubicBezTo>
                <a:cubicBezTo>
                  <a:pt x="919754" y="-1275"/>
                  <a:pt x="800465" y="3080"/>
                  <a:pt x="549250" y="18288"/>
                </a:cubicBezTo>
                <a:cubicBezTo>
                  <a:pt x="298035" y="33496"/>
                  <a:pt x="158868" y="22769"/>
                  <a:pt x="0" y="18288"/>
                </a:cubicBezTo>
                <a:cubicBezTo>
                  <a:pt x="-655" y="13237"/>
                  <a:pt x="709" y="4645"/>
                  <a:pt x="0" y="0"/>
                </a:cubicBezTo>
                <a:close/>
              </a:path>
              <a:path w="1554480" h="18288" stroke="0" extrusionOk="0">
                <a:moveTo>
                  <a:pt x="0" y="0"/>
                </a:moveTo>
                <a:cubicBezTo>
                  <a:pt x="249941" y="-58"/>
                  <a:pt x="367334" y="23448"/>
                  <a:pt x="502615" y="0"/>
                </a:cubicBezTo>
                <a:cubicBezTo>
                  <a:pt x="637897" y="-23448"/>
                  <a:pt x="813653" y="-20418"/>
                  <a:pt x="974141" y="0"/>
                </a:cubicBezTo>
                <a:cubicBezTo>
                  <a:pt x="1134629" y="20418"/>
                  <a:pt x="1268772" y="6288"/>
                  <a:pt x="1554480" y="0"/>
                </a:cubicBezTo>
                <a:cubicBezTo>
                  <a:pt x="1554917" y="7222"/>
                  <a:pt x="1555359" y="13299"/>
                  <a:pt x="1554480" y="18288"/>
                </a:cubicBezTo>
                <a:cubicBezTo>
                  <a:pt x="1336087" y="12172"/>
                  <a:pt x="1310024" y="19759"/>
                  <a:pt x="1067410" y="18288"/>
                </a:cubicBezTo>
                <a:cubicBezTo>
                  <a:pt x="824796" y="16818"/>
                  <a:pt x="787902" y="34647"/>
                  <a:pt x="518160" y="18288"/>
                </a:cubicBezTo>
                <a:cubicBezTo>
                  <a:pt x="248418" y="1930"/>
                  <a:pt x="133160" y="9205"/>
                  <a:pt x="0" y="18288"/>
                </a:cubicBezTo>
                <a:cubicBezTo>
                  <a:pt x="-643" y="9451"/>
                  <a:pt x="-340" y="7114"/>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5541263" y="457200"/>
            <a:ext cx="6007608" cy="1929384"/>
          </a:xfrm>
        </p:spPr>
        <p:txBody>
          <a:bodyPr vert="horz" lIns="91440" tIns="45720" rIns="91440" bIns="45720" rtlCol="0" anchor="ctr">
            <a:normAutofit/>
          </a:bodyPr>
          <a:lstStyle/>
          <a:p>
            <a:pPr indent="-228600">
              <a:lnSpc>
                <a:spcPct val="90000"/>
              </a:lnSpc>
              <a:buFont typeface="Arial" panose="020B0604020202020204" pitchFamily="34" charset="0"/>
              <a:buChar char="•"/>
            </a:pPr>
            <a:r>
              <a:rPr lang="en-US" sz="2000" dirty="0">
                <a:solidFill>
                  <a:schemeClr val="tx1"/>
                </a:solidFill>
                <a:effectLst/>
              </a:rPr>
              <a:t>Explore datasets such as </a:t>
            </a:r>
            <a:r>
              <a:rPr lang="en-US" sz="2000" dirty="0" err="1">
                <a:solidFill>
                  <a:schemeClr val="tx1"/>
                </a:solidFill>
                <a:effectLst/>
              </a:rPr>
              <a:t>NICHDash</a:t>
            </a:r>
            <a:endParaRPr lang="en-US" sz="2000" dirty="0">
              <a:solidFill>
                <a:schemeClr val="tx1"/>
              </a:solidFill>
              <a:effectLst/>
            </a:endParaRPr>
          </a:p>
          <a:p>
            <a:pPr indent="-228600">
              <a:lnSpc>
                <a:spcPct val="90000"/>
              </a:lnSpc>
              <a:buFont typeface="Arial" panose="020B0604020202020204" pitchFamily="34" charset="0"/>
              <a:buChar char="•"/>
            </a:pPr>
            <a:r>
              <a:rPr lang="en-US" sz="2000" dirty="0">
                <a:solidFill>
                  <a:schemeClr val="tx1"/>
                </a:solidFill>
              </a:rPr>
              <a:t>Dive into other machine learning algorithms</a:t>
            </a:r>
          </a:p>
          <a:p>
            <a:pPr lvl="1"/>
            <a:r>
              <a:rPr lang="en-US" sz="1500" dirty="0"/>
              <a:t>Learn more about SVM, NN and K-NN</a:t>
            </a:r>
            <a:endParaRPr lang="en-US" sz="1500" dirty="0">
              <a:solidFill>
                <a:schemeClr val="tx1"/>
              </a:solidFill>
            </a:endParaRPr>
          </a:p>
        </p:txBody>
      </p:sp>
      <p:pic>
        <p:nvPicPr>
          <p:cNvPr id="39" name="图片占位符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3" cstate="print">
            <a:extLst>
              <a:ext uri="{28A0092B-C50C-407E-A947-70E740481C1C}">
                <a14:useLocalDpi xmlns:a14="http://schemas.microsoft.com/office/drawing/2010/main"/>
              </a:ext>
            </a:extLst>
          </a:blip>
          <a:srcRect t="2555" b="2555"/>
          <a:stretch>
            <a:fillRect/>
          </a:stretch>
        </p:blipFill>
        <p:spPr>
          <a:xfrm>
            <a:off x="1588961" y="2569464"/>
            <a:ext cx="3222877" cy="3678936"/>
          </a:xfrm>
          <a:prstGeom prst="rect">
            <a:avLst/>
          </a:prstGeom>
        </p:spPr>
      </p:pic>
      <p:pic>
        <p:nvPicPr>
          <p:cNvPr id="7" name="Picture Placeholder 6" descr="A screenshot of a computer&#10;&#10;Description automatically generated">
            <a:extLst>
              <a:ext uri="{FF2B5EF4-FFF2-40B4-BE49-F238E27FC236}">
                <a16:creationId xmlns:a16="http://schemas.microsoft.com/office/drawing/2014/main" id="{8A036CB9-5277-BBAB-FDD5-D6A2E0D1325F}"/>
              </a:ext>
            </a:extLst>
          </p:cNvPr>
          <p:cNvPicPr>
            <a:picLocks noGrp="1" noChangeAspect="1"/>
          </p:cNvPicPr>
          <p:nvPr>
            <p:ph type="pic" sz="quarter" idx="48"/>
          </p:nvPr>
        </p:nvPicPr>
        <p:blipFill rotWithShape="1">
          <a:blip r:embed="rId4"/>
          <a:srcRect l="-119" r="58643"/>
          <a:stretch/>
        </p:blipFill>
        <p:spPr>
          <a:xfrm>
            <a:off x="464696" y="2569464"/>
            <a:ext cx="5230504" cy="3678936"/>
          </a:xfrm>
          <a:prstGeom prst="rect">
            <a:avLst/>
          </a:prstGeom>
        </p:spPr>
      </p:pic>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a:xfrm>
            <a:off x="8610600" y="6356350"/>
            <a:ext cx="2743200" cy="365125"/>
          </a:xfrm>
        </p:spPr>
        <p:txBody>
          <a:bodyPr vert="horz" lIns="91440" tIns="45720" rIns="91440" bIns="45720" rtlCol="0" anchor="ctr">
            <a:normAutofit/>
          </a:bodyPr>
          <a:lstStyle/>
          <a:p>
            <a:pPr defTabSz="914400">
              <a:spcAft>
                <a:spcPts val="600"/>
              </a:spcAft>
            </a:pPr>
            <a:fld id="{47FEACEE-25B4-4A2D-B147-27296E36371D}" type="slidenum">
              <a:rPr lang="en-US" altLang="zh-CN" smtClean="0">
                <a:solidFill>
                  <a:schemeClr val="tx1">
                    <a:tint val="75000"/>
                  </a:schemeClr>
                </a:solidFill>
              </a:rPr>
              <a:pPr defTabSz="914400">
                <a:spcAft>
                  <a:spcPts val="600"/>
                </a:spcAft>
              </a:pPr>
              <a:t>26</a:t>
            </a:fld>
            <a:endParaRPr lang="en-US" altLang="zh-CN">
              <a:solidFill>
                <a:schemeClr val="tx1">
                  <a:tint val="75000"/>
                </a:schemeClr>
              </a:solidFill>
            </a:endParaRPr>
          </a:p>
        </p:txBody>
      </p:sp>
    </p:spTree>
    <p:extLst>
      <p:ext uri="{BB962C8B-B14F-4D97-AF65-F5344CB8AC3E}">
        <p14:creationId xmlns:p14="http://schemas.microsoft.com/office/powerpoint/2010/main" val="4157533387"/>
      </p:ext>
    </p:extLst>
  </p:cSld>
  <p:clrMapOvr>
    <a:masterClrMapping/>
  </p:clrMapOvr>
  <mc:AlternateContent xmlns:mc="http://schemas.openxmlformats.org/markup-compatibility/2006" xmlns:p14="http://schemas.microsoft.com/office/powerpoint/2010/main">
    <mc:Choice Requires="p14">
      <p:transition spd="slow" p14:dur="2000" advTm="46033"/>
    </mc:Choice>
    <mc:Fallback xmlns="">
      <p:transition spd="slow" advTm="46033"/>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4220788" y="1580638"/>
            <a:ext cx="5055698" cy="786783"/>
          </a:xfrm>
        </p:spPr>
        <p:txBody>
          <a:bodyPr/>
          <a:lstStyle/>
          <a:p>
            <a:r>
              <a:rPr lang="en-US" b="1" dirty="0"/>
              <a:t>Thank you!</a:t>
            </a:r>
          </a:p>
        </p:txBody>
      </p:sp>
      <p:sp>
        <p:nvSpPr>
          <p:cNvPr id="4" name="TextBox 3">
            <a:extLst>
              <a:ext uri="{FF2B5EF4-FFF2-40B4-BE49-F238E27FC236}">
                <a16:creationId xmlns:a16="http://schemas.microsoft.com/office/drawing/2014/main" id="{28B16F38-F729-27B7-480D-22E61060CB52}"/>
              </a:ext>
            </a:extLst>
          </p:cNvPr>
          <p:cNvSpPr txBox="1"/>
          <p:nvPr/>
        </p:nvSpPr>
        <p:spPr>
          <a:xfrm>
            <a:off x="6096000" y="2644170"/>
            <a:ext cx="4498873" cy="1569660"/>
          </a:xfrm>
          <a:prstGeom prst="rect">
            <a:avLst/>
          </a:prstGeom>
          <a:noFill/>
        </p:spPr>
        <p:txBody>
          <a:bodyPr wrap="square">
            <a:spAutoFit/>
          </a:bodyPr>
          <a:lstStyle/>
          <a:p>
            <a:pPr algn="ctr">
              <a:buFont typeface="Arial" panose="020B0604020202020204" pitchFamily="34" charset="0"/>
              <a:buChar char="•"/>
            </a:pPr>
            <a:r>
              <a:rPr lang="en-US" sz="3200" dirty="0">
                <a:latin typeface="LMRoman10"/>
              </a:rPr>
              <a:t>Code, References and more available in my </a:t>
            </a:r>
            <a:r>
              <a:rPr lang="en-US" sz="3200" dirty="0">
                <a:latin typeface="LMRoman10"/>
                <a:hlinkClick r:id="rId3"/>
              </a:rPr>
              <a:t>GitHub</a:t>
            </a:r>
            <a:endParaRPr lang="en-US" sz="3200" dirty="0">
              <a:effectLst/>
              <a:latin typeface="LMRoman10"/>
            </a:endParaRPr>
          </a:p>
        </p:txBody>
      </p:sp>
      <p:pic>
        <p:nvPicPr>
          <p:cNvPr id="12" name="Picture Placeholder 11" descr="A blue ribbon and white text&#10;&#10;Description automatically generated">
            <a:extLst>
              <a:ext uri="{FF2B5EF4-FFF2-40B4-BE49-F238E27FC236}">
                <a16:creationId xmlns:a16="http://schemas.microsoft.com/office/drawing/2014/main" id="{A4940B95-82CA-6056-29B8-F60215530559}"/>
              </a:ext>
            </a:extLst>
          </p:cNvPr>
          <p:cNvPicPr>
            <a:picLocks noGrp="1" noChangeAspect="1"/>
          </p:cNvPicPr>
          <p:nvPr>
            <p:ph type="pic" sz="quarter" idx="49"/>
          </p:nvPr>
        </p:nvPicPr>
        <p:blipFill>
          <a:blip r:embed="rId4"/>
          <a:srcRect l="13317" r="13317"/>
          <a:stretch>
            <a:fillRect/>
          </a:stretch>
        </p:blipFill>
        <p:spPr/>
      </p:pic>
      <p:pic>
        <p:nvPicPr>
          <p:cNvPr id="15" name="Picture Placeholder 14" descr="A butterfly with blue ribbon on it&#10;&#10;Description automatically generated">
            <a:extLst>
              <a:ext uri="{FF2B5EF4-FFF2-40B4-BE49-F238E27FC236}">
                <a16:creationId xmlns:a16="http://schemas.microsoft.com/office/drawing/2014/main" id="{4A78ED97-AC83-7C97-C735-9C29A0396D86}"/>
              </a:ext>
            </a:extLst>
          </p:cNvPr>
          <p:cNvPicPr>
            <a:picLocks noGrp="1" noChangeAspect="1"/>
          </p:cNvPicPr>
          <p:nvPr>
            <p:ph type="pic" sz="quarter" idx="48"/>
          </p:nvPr>
        </p:nvPicPr>
        <p:blipFill>
          <a:blip r:embed="rId5"/>
          <a:srcRect t="6061" b="6061"/>
          <a:stretch>
            <a:fillRect/>
          </a:stretch>
        </p:blipFill>
        <p:spPr/>
      </p:pic>
      <p:pic>
        <p:nvPicPr>
          <p:cNvPr id="21" name="Picture Placeholder 20" descr="A teal ribbon with white text&#10;&#10;Description automatically generated">
            <a:extLst>
              <a:ext uri="{FF2B5EF4-FFF2-40B4-BE49-F238E27FC236}">
                <a16:creationId xmlns:a16="http://schemas.microsoft.com/office/drawing/2014/main" id="{57BC9E1A-E8D9-A9E9-497C-19F6771281BE}"/>
              </a:ext>
            </a:extLst>
          </p:cNvPr>
          <p:cNvPicPr>
            <a:picLocks noGrp="1" noChangeAspect="1"/>
          </p:cNvPicPr>
          <p:nvPr>
            <p:ph type="pic" sz="quarter" idx="51"/>
          </p:nvPr>
        </p:nvPicPr>
        <p:blipFill>
          <a:blip r:embed="rId6"/>
          <a:srcRect t="17045" b="17045"/>
          <a:stretch>
            <a:fillRect/>
          </a:stretch>
        </p:blipFill>
        <p:spPr/>
      </p:pic>
      <p:pic>
        <p:nvPicPr>
          <p:cNvPr id="19" name="Picture Placeholder 18" descr="A blue and white illustration of a uterus with flowers&#10;&#10;Description automatically generated">
            <a:extLst>
              <a:ext uri="{FF2B5EF4-FFF2-40B4-BE49-F238E27FC236}">
                <a16:creationId xmlns:a16="http://schemas.microsoft.com/office/drawing/2014/main" id="{2669F202-3707-0A6D-00A0-9862A54C1498}"/>
              </a:ext>
            </a:extLst>
          </p:cNvPr>
          <p:cNvPicPr>
            <a:picLocks noGrp="1" noChangeAspect="1"/>
          </p:cNvPicPr>
          <p:nvPr>
            <p:ph type="pic" sz="quarter" idx="50"/>
          </p:nvPr>
        </p:nvPicPr>
        <p:blipFill>
          <a:blip r:embed="rId7"/>
          <a:srcRect l="20299" r="20299"/>
          <a:stretch>
            <a:fillRect/>
          </a:stretch>
        </p:blipFill>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xmlns:p14="http://schemas.microsoft.com/office/powerpoint/2010/main">
    <mc:Choice Requires="p14">
      <p:transition spd="slow" p14:dur="2000" advTm="45220"/>
    </mc:Choice>
    <mc:Fallback xmlns="">
      <p:transition spd="slow" advTm="4522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85762" y="1469211"/>
            <a:ext cx="6096000" cy="1325563"/>
          </a:xfrm>
        </p:spPr>
        <p:txBody>
          <a:bodyPr/>
          <a:lstStyle/>
          <a:p>
            <a:r>
              <a:rPr lang="en-US" altLang="zh-CN" b="1" dirty="0"/>
              <a:t>Introduction:</a:t>
            </a:r>
            <a:endParaRPr lang="en-US" b="1"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158574" y="2906217"/>
            <a:ext cx="5586427" cy="3021869"/>
          </a:xfrm>
        </p:spPr>
        <p:txBody>
          <a:bodyPr/>
          <a:lstStyle/>
          <a:p>
            <a:pPr marL="285750" indent="-285750">
              <a:buFont typeface="Arial" panose="020B0604020202020204" pitchFamily="34" charset="0"/>
              <a:buChar char="•"/>
            </a:pPr>
            <a:r>
              <a:rPr lang="en-US" sz="1800" dirty="0">
                <a:solidFill>
                  <a:schemeClr val="tx1"/>
                </a:solidFill>
                <a:effectLst/>
                <a:latin typeface="LMRoman10-Regular-Identity-H"/>
              </a:rPr>
              <a:t>Polycystic Ovarian Syndrome (PCOS) is an endocrine disorder affecting women of reproductive age worldwide.</a:t>
            </a:r>
          </a:p>
          <a:p>
            <a:pPr marL="285750" indent="-285750">
              <a:buFont typeface="Arial" panose="020B0604020202020204" pitchFamily="34" charset="0"/>
              <a:buChar char="•"/>
            </a:pPr>
            <a:endParaRPr lang="en-US" sz="1800" dirty="0">
              <a:solidFill>
                <a:schemeClr val="tx1"/>
              </a:solidFill>
              <a:latin typeface="LMRoman10-Regular-Identity-H"/>
            </a:endParaRPr>
          </a:p>
          <a:p>
            <a:pPr marL="285750" indent="-285750">
              <a:buFont typeface="Arial" panose="020B0604020202020204" pitchFamily="34" charset="0"/>
              <a:buChar char="•"/>
            </a:pPr>
            <a:r>
              <a:rPr lang="en-US" sz="1800" dirty="0">
                <a:solidFill>
                  <a:schemeClr val="tx1"/>
                </a:solidFill>
                <a:effectLst/>
                <a:latin typeface="LMRoman10-Regular-Identity-H"/>
              </a:rPr>
              <a:t>Despite ongoing research efforts, unraveling the exact cause and identifying the most effective management approaches for PCOS remains an evolving field of investigation within modern medicine. </a:t>
            </a:r>
            <a:endParaRPr lang="en-US" sz="2400" dirty="0">
              <a:solidFill>
                <a:schemeClr val="tx1"/>
              </a:solidFill>
            </a:endParaRPr>
          </a:p>
          <a:p>
            <a:pPr marL="285750" indent="-285750"/>
            <a:endParaRPr lang="en-US" sz="2000" dirty="0"/>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3" name="Picture Placeholder 2" descr="A person with brown hair and various signs&#10;&#10;Description automatically generated">
            <a:extLst>
              <a:ext uri="{FF2B5EF4-FFF2-40B4-BE49-F238E27FC236}">
                <a16:creationId xmlns:a16="http://schemas.microsoft.com/office/drawing/2014/main" id="{D5C55466-B3AF-039D-6172-34D18D322559}"/>
              </a:ext>
            </a:extLst>
          </p:cNvPr>
          <p:cNvPicPr>
            <a:picLocks noGrp="1" noChangeAspect="1"/>
          </p:cNvPicPr>
          <p:nvPr>
            <p:ph type="pic" sz="quarter" idx="51"/>
          </p:nvPr>
        </p:nvPicPr>
        <p:blipFill rotWithShape="1">
          <a:blip r:embed="rId3"/>
          <a:srcRect l="8387" t="4653" r="10271" b="-4653"/>
          <a:stretch/>
        </p:blipFill>
        <p:spPr>
          <a:xfrm>
            <a:off x="5745001" y="0"/>
            <a:ext cx="6446999" cy="6858000"/>
          </a:xfrm>
        </p:spPr>
      </p:pic>
    </p:spTree>
    <p:extLst>
      <p:ext uri="{BB962C8B-B14F-4D97-AF65-F5344CB8AC3E}">
        <p14:creationId xmlns:p14="http://schemas.microsoft.com/office/powerpoint/2010/main" val="77554804"/>
      </p:ext>
    </p:extLst>
  </p:cSld>
  <p:clrMapOvr>
    <a:masterClrMapping/>
  </p:clrMapOvr>
  <mc:AlternateContent xmlns:mc="http://schemas.openxmlformats.org/markup-compatibility/2006" xmlns:p14="http://schemas.microsoft.com/office/powerpoint/2010/main">
    <mc:Choice Requires="p14">
      <p:transition spd="slow" p14:dur="2000" advTm="311518"/>
    </mc:Choice>
    <mc:Fallback xmlns="">
      <p:transition spd="slow" advTm="311518"/>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85762" y="690156"/>
            <a:ext cx="6096000" cy="1325563"/>
          </a:xfrm>
        </p:spPr>
        <p:txBody>
          <a:bodyPr/>
          <a:lstStyle/>
          <a:p>
            <a:r>
              <a:rPr lang="en-US" altLang="zh-CN" b="1" dirty="0"/>
              <a:t>Problem:</a:t>
            </a:r>
            <a:endParaRPr lang="en-US" b="1"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385762" y="2040525"/>
            <a:ext cx="3828810" cy="3021869"/>
          </a:xfrm>
        </p:spPr>
        <p:txBody>
          <a:bodyPr/>
          <a:lstStyle/>
          <a:p>
            <a:pPr marL="285750" indent="-285750">
              <a:buFont typeface="Arial" panose="020B0604020202020204" pitchFamily="34" charset="0"/>
              <a:buChar char="•"/>
            </a:pPr>
            <a:r>
              <a:rPr lang="en-US" sz="1800" dirty="0">
                <a:solidFill>
                  <a:schemeClr val="tx1"/>
                </a:solidFill>
                <a:latin typeface="LMRoman10-Regular-Identity-H"/>
              </a:rPr>
              <a:t>A</a:t>
            </a:r>
            <a:r>
              <a:rPr lang="en-US" sz="1800" dirty="0">
                <a:solidFill>
                  <a:schemeClr val="tx1"/>
                </a:solidFill>
                <a:effectLst/>
                <a:latin typeface="LMRoman10-Regular-Identity-H"/>
              </a:rPr>
              <a:t>pproximately 17.5 million women report suffering from PCOS. </a:t>
            </a:r>
          </a:p>
          <a:p>
            <a:pPr marL="285750" indent="-285750">
              <a:buFont typeface="Arial" panose="020B0604020202020204" pitchFamily="34" charset="0"/>
              <a:buChar char="•"/>
            </a:pPr>
            <a:r>
              <a:rPr lang="en-US" sz="1800" dirty="0">
                <a:solidFill>
                  <a:schemeClr val="tx1"/>
                </a:solidFill>
                <a:effectLst/>
                <a:latin typeface="LMRoman10-Regular-Identity-H"/>
              </a:rPr>
              <a:t>Early identification of risk factors associated with PCOS can assist in timely interventions and lifestyle adjustments. </a:t>
            </a:r>
          </a:p>
          <a:p>
            <a:pPr marL="285750" indent="-285750">
              <a:buFont typeface="Arial" panose="020B0604020202020204" pitchFamily="34" charset="0"/>
              <a:buChar char="•"/>
            </a:pPr>
            <a:r>
              <a:rPr lang="en-US" sz="1800" dirty="0">
                <a:solidFill>
                  <a:schemeClr val="tx1"/>
                </a:solidFill>
                <a:effectLst/>
                <a:latin typeface="LMRoman10-Regular-Identity-H"/>
              </a:rPr>
              <a:t>Employing predictive models can play a pivotal role in increasing awareness regarding PCOS risk factors and preventive measures. </a:t>
            </a:r>
          </a:p>
          <a:p>
            <a:pPr marL="285750" indent="-285750">
              <a:buFont typeface="Arial" panose="020B0604020202020204" pitchFamily="34" charset="0"/>
              <a:buChar char="•"/>
            </a:pPr>
            <a:r>
              <a:rPr lang="en-US" sz="1800" dirty="0">
                <a:solidFill>
                  <a:schemeClr val="tx1"/>
                </a:solidFill>
                <a:latin typeface="LMRoman10-Regular-Identity-H"/>
              </a:rPr>
              <a:t>D</a:t>
            </a:r>
            <a:r>
              <a:rPr lang="en-US" sz="1800" dirty="0">
                <a:solidFill>
                  <a:schemeClr val="tx1"/>
                </a:solidFill>
                <a:effectLst/>
                <a:latin typeface="LMRoman10-Regular-Identity-H"/>
              </a:rPr>
              <a:t>evelop machine learning models that predicts the probability or risk of an individual having or developing PCOS .</a:t>
            </a:r>
            <a:endParaRPr lang="en-US" sz="2000" dirty="0">
              <a:solidFill>
                <a:schemeClr val="tx1"/>
              </a:solidFill>
            </a:endParaRPr>
          </a:p>
          <a:p>
            <a:pPr marL="285750" indent="-285750">
              <a:buFont typeface="Arial" panose="020B0604020202020204" pitchFamily="34" charset="0"/>
              <a:buChar char="•"/>
            </a:pPr>
            <a:endParaRPr lang="en-US" sz="1800" dirty="0">
              <a:solidFill>
                <a:schemeClr val="tx1"/>
              </a:solidFill>
              <a:effectLst/>
              <a:latin typeface="LMRoman10-Regular-Identity-H"/>
            </a:endParaRPr>
          </a:p>
          <a:p>
            <a:endParaRPr lang="en-US" sz="2000" dirty="0"/>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4</a:t>
            </a:fld>
            <a:endParaRPr lang="en-US" altLang="zh-CN"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11" name="Picture Placeholder 10" descr="A group of colorful question marks in bubbles&#10;&#10;Description automatically generated">
            <a:extLst>
              <a:ext uri="{FF2B5EF4-FFF2-40B4-BE49-F238E27FC236}">
                <a16:creationId xmlns:a16="http://schemas.microsoft.com/office/drawing/2014/main" id="{78A29DAD-4050-D0BF-A588-3DB858518D90}"/>
              </a:ext>
            </a:extLst>
          </p:cNvPr>
          <p:cNvPicPr>
            <a:picLocks noGrp="1" noChangeAspect="1"/>
          </p:cNvPicPr>
          <p:nvPr>
            <p:ph type="pic" sz="quarter" idx="51"/>
          </p:nvPr>
        </p:nvPicPr>
        <p:blipFill>
          <a:blip r:embed="rId3"/>
          <a:srcRect l="18129" r="18129"/>
          <a:stretch>
            <a:fillRect/>
          </a:stretch>
        </p:blipFill>
        <p:spPr/>
      </p:pic>
    </p:spTree>
    <p:extLst>
      <p:ext uri="{BB962C8B-B14F-4D97-AF65-F5344CB8AC3E}">
        <p14:creationId xmlns:p14="http://schemas.microsoft.com/office/powerpoint/2010/main" val="1287488625"/>
      </p:ext>
    </p:extLst>
  </p:cSld>
  <p:clrMapOvr>
    <a:masterClrMapping/>
  </p:clrMapOvr>
  <mc:AlternateContent xmlns:mc="http://schemas.openxmlformats.org/markup-compatibility/2006" xmlns:p14="http://schemas.microsoft.com/office/powerpoint/2010/main">
    <mc:Choice Requires="p14">
      <p:transition spd="slow" p14:dur="2000" advTm="311518"/>
    </mc:Choice>
    <mc:Fallback xmlns="">
      <p:transition spd="slow" advTm="311518"/>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85762" y="1394081"/>
            <a:ext cx="6096000" cy="1325563"/>
          </a:xfrm>
        </p:spPr>
        <p:txBody>
          <a:bodyPr/>
          <a:lstStyle/>
          <a:p>
            <a:r>
              <a:rPr lang="en-US" altLang="zh-CN" b="1" dirty="0"/>
              <a:t>Objectives:</a:t>
            </a:r>
            <a:endParaRPr lang="en-US" b="1"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158574" y="2956096"/>
            <a:ext cx="5586427" cy="3021869"/>
          </a:xfrm>
        </p:spPr>
        <p:txBody>
          <a:bodyPr/>
          <a:lstStyle/>
          <a:p>
            <a:pPr marL="285750" indent="-285750">
              <a:buFont typeface="Arial" panose="020B0604020202020204" pitchFamily="34" charset="0"/>
              <a:buChar char="•"/>
            </a:pPr>
            <a:r>
              <a:rPr lang="en-US" sz="1800" dirty="0">
                <a:effectLst/>
                <a:latin typeface="LMRoman10-Regular-Identity-H"/>
              </a:rPr>
              <a:t>Construct 6 machine learning algorithms</a:t>
            </a:r>
          </a:p>
          <a:p>
            <a:endParaRPr lang="en-US" sz="1800" dirty="0">
              <a:effectLst/>
              <a:latin typeface="LMRoman10-Regular-Identity-H"/>
            </a:endParaRPr>
          </a:p>
          <a:p>
            <a:pPr marL="971550" lvl="1" indent="-285750"/>
            <a:r>
              <a:rPr lang="en-US" sz="1600" dirty="0">
                <a:latin typeface="LMRoman10-Regular-Identity-H"/>
              </a:rPr>
              <a:t>Decision Tree, Random Forest, Gradient Boosting Machines, Support Vector Machines, Neural Networks and k-Nearest Neighbors</a:t>
            </a:r>
          </a:p>
          <a:p>
            <a:pPr marL="285750" indent="-285750"/>
            <a:endParaRPr lang="en-US" sz="2100" dirty="0"/>
          </a:p>
          <a:p>
            <a:pPr marL="285750" indent="-285750"/>
            <a:endParaRPr lang="en-US" sz="2000" dirty="0"/>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5</a:t>
            </a:fld>
            <a:endParaRPr lang="en-US" altLang="zh-CN"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9" name="Picture Placeholder 8" descr="A magnifying glass with letters on it&#10;&#10;Description automatically generated">
            <a:extLst>
              <a:ext uri="{FF2B5EF4-FFF2-40B4-BE49-F238E27FC236}">
                <a16:creationId xmlns:a16="http://schemas.microsoft.com/office/drawing/2014/main" id="{205E0890-2F4C-C476-6034-F8A71FD87A06}"/>
              </a:ext>
            </a:extLst>
          </p:cNvPr>
          <p:cNvPicPr>
            <a:picLocks noGrp="1" noChangeAspect="1"/>
          </p:cNvPicPr>
          <p:nvPr>
            <p:ph type="pic" sz="quarter" idx="51"/>
          </p:nvPr>
        </p:nvPicPr>
        <p:blipFill rotWithShape="1">
          <a:blip r:embed="rId3"/>
          <a:srcRect l="3790" t="2707" r="33540" b="-2707"/>
          <a:stretch/>
        </p:blipFill>
        <p:spPr>
          <a:xfrm>
            <a:off x="5745001" y="0"/>
            <a:ext cx="6446999" cy="6858000"/>
          </a:xfrm>
        </p:spPr>
      </p:pic>
    </p:spTree>
    <p:extLst>
      <p:ext uri="{BB962C8B-B14F-4D97-AF65-F5344CB8AC3E}">
        <p14:creationId xmlns:p14="http://schemas.microsoft.com/office/powerpoint/2010/main" val="4189098388"/>
      </p:ext>
    </p:extLst>
  </p:cSld>
  <p:clrMapOvr>
    <a:masterClrMapping/>
  </p:clrMapOvr>
  <mc:AlternateContent xmlns:mc="http://schemas.openxmlformats.org/markup-compatibility/2006" xmlns:p14="http://schemas.microsoft.com/office/powerpoint/2010/main">
    <mc:Choice Requires="p14">
      <p:transition spd="slow" p14:dur="2000" advTm="311518"/>
    </mc:Choice>
    <mc:Fallback xmlns="">
      <p:transition spd="slow" advTm="311518"/>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385762" y="480166"/>
            <a:ext cx="6096000" cy="1325563"/>
          </a:xfrm>
        </p:spPr>
        <p:txBody>
          <a:bodyPr/>
          <a:lstStyle/>
          <a:p>
            <a:r>
              <a:rPr lang="en-US" altLang="zh-CN" b="1" dirty="0"/>
              <a:t>Objectives:</a:t>
            </a:r>
            <a:endParaRPr lang="en-US" b="1"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158574" y="1918065"/>
            <a:ext cx="5586427" cy="4803410"/>
          </a:xfrm>
        </p:spPr>
        <p:txBody>
          <a:bodyPr/>
          <a:lstStyle/>
          <a:p>
            <a:pPr marL="285750" indent="-285750">
              <a:buFont typeface="Arial" panose="020B0604020202020204" pitchFamily="34" charset="0"/>
              <a:buChar char="•"/>
            </a:pPr>
            <a:r>
              <a:rPr lang="en-US" sz="1800" dirty="0">
                <a:effectLst/>
                <a:latin typeface="LMRoman10-Regular-Identity-H"/>
              </a:rPr>
              <a:t>I anticipate answering the following questions with my data: </a:t>
            </a:r>
            <a:endParaRPr lang="en-US" sz="2800" dirty="0"/>
          </a:p>
          <a:p>
            <a:pPr lvl="1">
              <a:buFont typeface="+mj-lt"/>
              <a:buAutoNum type="arabicPeriod"/>
            </a:pPr>
            <a:r>
              <a:rPr lang="en-US" sz="1400" dirty="0">
                <a:effectLst/>
                <a:latin typeface="LMRoman10-Regular-Identity-H"/>
              </a:rPr>
              <a:t>Are there commonalities women with and without PCOS have that can be easily dismissed as normal? </a:t>
            </a:r>
          </a:p>
          <a:p>
            <a:pPr lvl="1">
              <a:buFont typeface="+mj-lt"/>
              <a:buAutoNum type="arabicPeriod"/>
            </a:pPr>
            <a:r>
              <a:rPr lang="en-US" sz="1400" dirty="0">
                <a:effectLst/>
                <a:latin typeface="LMRoman10-Regular-Identity-H"/>
              </a:rPr>
              <a:t>Are there differences for women of different race/ethnic background when it comes to having PCOS? What about women without PCOS? </a:t>
            </a:r>
          </a:p>
          <a:p>
            <a:pPr lvl="1">
              <a:buFont typeface="+mj-lt"/>
              <a:buAutoNum type="arabicPeriod"/>
            </a:pPr>
            <a:r>
              <a:rPr lang="en-US" sz="1400" dirty="0">
                <a:effectLst/>
                <a:latin typeface="LMRoman10-Regular-Identity-H"/>
              </a:rPr>
              <a:t>What is the likelihood of a woman developing PCOS based on her age, ethnicity, and BMI history? </a:t>
            </a:r>
          </a:p>
          <a:p>
            <a:pPr lvl="1">
              <a:buFont typeface="+mj-lt"/>
              <a:buAutoNum type="arabicPeriod"/>
            </a:pPr>
            <a:r>
              <a:rPr lang="en-US" sz="1400" dirty="0">
                <a:effectLst/>
                <a:latin typeface="LMRoman10-Regular-Identity-H"/>
              </a:rPr>
              <a:t>Can we predict the risk of insulin resistance, diabetes, and cardiovascular disease in women with PCOS based on their medical history, hormone levels, and lifestyle factors? </a:t>
            </a:r>
          </a:p>
          <a:p>
            <a:pPr lvl="1">
              <a:buFont typeface="+mj-lt"/>
              <a:buAutoNum type="arabicPeriod"/>
            </a:pPr>
            <a:r>
              <a:rPr lang="en-US" sz="1400" dirty="0">
                <a:effectLst/>
                <a:latin typeface="LMRoman10-Regular-Identity-H"/>
              </a:rPr>
              <a:t>Can we predict the likelihood of successful pregnancy outcomes in women with PCOS based on their age, weight, hormone levels, and treatment history? </a:t>
            </a:r>
          </a:p>
          <a:p>
            <a:pPr lvl="1">
              <a:buFont typeface="+mj-lt"/>
              <a:buAutoNum type="arabicPeriod"/>
            </a:pPr>
            <a:r>
              <a:rPr lang="en-US" sz="1400" dirty="0">
                <a:effectLst/>
                <a:latin typeface="LMRoman10-Regular-Identity-H"/>
              </a:rPr>
              <a:t>Can we predict the long-term health outcomes and quality of life of women with PCOS based on their age, lifestyle factors, hormone levels, and treatment history? </a:t>
            </a:r>
          </a:p>
          <a:p>
            <a:pPr marL="285750" indent="-285750"/>
            <a:endParaRPr lang="en-US" sz="2100" dirty="0"/>
          </a:p>
          <a:p>
            <a:pPr marL="285750" indent="-285750"/>
            <a:endParaRPr lang="en-US" sz="2000" dirty="0"/>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6</a:t>
            </a:fld>
            <a:endParaRPr lang="en-US" altLang="zh-CN"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9" name="Picture Placeholder 8" descr="A magnifying glass with letters on it&#10;&#10;Description automatically generated">
            <a:extLst>
              <a:ext uri="{FF2B5EF4-FFF2-40B4-BE49-F238E27FC236}">
                <a16:creationId xmlns:a16="http://schemas.microsoft.com/office/drawing/2014/main" id="{205E0890-2F4C-C476-6034-F8A71FD87A06}"/>
              </a:ext>
            </a:extLst>
          </p:cNvPr>
          <p:cNvPicPr>
            <a:picLocks noGrp="1" noChangeAspect="1"/>
          </p:cNvPicPr>
          <p:nvPr>
            <p:ph type="pic" sz="quarter" idx="51"/>
          </p:nvPr>
        </p:nvPicPr>
        <p:blipFill rotWithShape="1">
          <a:blip r:embed="rId3"/>
          <a:srcRect l="3790" t="2707" r="33540" b="-2707"/>
          <a:stretch/>
        </p:blipFill>
        <p:spPr>
          <a:xfrm>
            <a:off x="5745001" y="0"/>
            <a:ext cx="6446999" cy="6858000"/>
          </a:xfrm>
        </p:spPr>
      </p:pic>
    </p:spTree>
    <p:extLst>
      <p:ext uri="{BB962C8B-B14F-4D97-AF65-F5344CB8AC3E}">
        <p14:creationId xmlns:p14="http://schemas.microsoft.com/office/powerpoint/2010/main" val="1823638834"/>
      </p:ext>
    </p:extLst>
  </p:cSld>
  <p:clrMapOvr>
    <a:masterClrMapping/>
  </p:clrMapOvr>
  <mc:AlternateContent xmlns:mc="http://schemas.openxmlformats.org/markup-compatibility/2006" xmlns:p14="http://schemas.microsoft.com/office/powerpoint/2010/main">
    <mc:Choice Requires="p14">
      <p:transition spd="slow" p14:dur="2000" advTm="311518"/>
    </mc:Choice>
    <mc:Fallback xmlns="">
      <p:transition spd="slow" advTm="311518"/>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192881" y="929914"/>
            <a:ext cx="6096000" cy="1325563"/>
          </a:xfrm>
        </p:spPr>
        <p:txBody>
          <a:bodyPr/>
          <a:lstStyle/>
          <a:p>
            <a:r>
              <a:rPr lang="en-US" altLang="zh-CN" b="1" dirty="0"/>
              <a:t>Literature Review:</a:t>
            </a:r>
            <a:endParaRPr lang="en-US" b="1"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158574" y="2255477"/>
            <a:ext cx="5586427" cy="3815258"/>
          </a:xfrm>
        </p:spPr>
        <p:txBody>
          <a:bodyPr/>
          <a:lstStyle/>
          <a:p>
            <a:pPr marL="342900" indent="-342900">
              <a:buFont typeface="Arial" panose="020B0604020202020204" pitchFamily="34" charset="0"/>
              <a:buChar char="•"/>
            </a:pPr>
            <a:r>
              <a:rPr lang="en-US" sz="2000" dirty="0">
                <a:solidFill>
                  <a:schemeClr val="tx1"/>
                </a:solidFill>
              </a:rPr>
              <a:t>Common Focus Area: </a:t>
            </a:r>
            <a:r>
              <a:rPr lang="en-US" sz="1800" dirty="0">
                <a:solidFill>
                  <a:schemeClr val="tx1"/>
                </a:solidFill>
                <a:effectLst/>
                <a:latin typeface="LMRoman10-Regular-Identity-H"/>
              </a:rPr>
              <a:t>Multiple studies emphasize the use of machine learning algorithms, such as </a:t>
            </a:r>
            <a:r>
              <a:rPr lang="en-US" sz="1800" dirty="0" err="1">
                <a:solidFill>
                  <a:schemeClr val="tx1"/>
                </a:solidFill>
                <a:effectLst/>
                <a:latin typeface="LMRoman10-Regular-Identity-H"/>
              </a:rPr>
              <a:t>Naïve</a:t>
            </a:r>
            <a:r>
              <a:rPr lang="en-US" sz="1800" dirty="0">
                <a:solidFill>
                  <a:schemeClr val="tx1"/>
                </a:solidFill>
                <a:effectLst/>
                <a:latin typeface="LMRoman10-Regular-Identity-H"/>
              </a:rPr>
              <a:t> Bayes, Decision Trees, Artificial Neural Networks, Support Vector Machines, and ensemble methods, for PCOS diagnosis. </a:t>
            </a:r>
            <a:endParaRPr lang="en-US" sz="2400" dirty="0">
              <a:solidFill>
                <a:schemeClr val="tx1"/>
              </a:solidFill>
            </a:endParaRPr>
          </a:p>
          <a:p>
            <a:pPr marL="342900" indent="-342900">
              <a:buFont typeface="Arial" panose="020B0604020202020204" pitchFamily="34" charset="0"/>
              <a:buChar char="•"/>
            </a:pPr>
            <a:r>
              <a:rPr lang="en-US" sz="2000" dirty="0">
                <a:solidFill>
                  <a:schemeClr val="tx1"/>
                </a:solidFill>
              </a:rPr>
              <a:t>Achievements: </a:t>
            </a:r>
            <a:r>
              <a:rPr lang="en-US" sz="1800" dirty="0">
                <a:solidFill>
                  <a:schemeClr val="tx1"/>
                </a:solidFill>
                <a:effectLst/>
                <a:latin typeface="LMRoman10-Regular-Identity-H"/>
              </a:rPr>
              <a:t>The findings revealed that CNN models performed best, achieving accuracies ranging from 85% to 98.12% in different studies [Anda, 2022]. </a:t>
            </a:r>
            <a:endParaRPr lang="en-US" sz="2400" dirty="0">
              <a:solidFill>
                <a:schemeClr val="tx1"/>
              </a:solidFill>
            </a:endParaRPr>
          </a:p>
          <a:p>
            <a:pPr marL="342900" indent="-342900">
              <a:buFont typeface="Arial" panose="020B0604020202020204" pitchFamily="34" charset="0"/>
              <a:buChar char="•"/>
            </a:pPr>
            <a:r>
              <a:rPr lang="en-US" sz="2000" dirty="0">
                <a:solidFill>
                  <a:schemeClr val="tx1"/>
                </a:solidFill>
              </a:rPr>
              <a:t>Recommendations: </a:t>
            </a:r>
            <a:r>
              <a:rPr lang="en-US" sz="1800" dirty="0">
                <a:solidFill>
                  <a:schemeClr val="tx1"/>
                </a:solidFill>
                <a:effectLst/>
                <a:latin typeface="LMRoman10-Regular-Identity-H"/>
              </a:rPr>
              <a:t>Some studies may suffer from limited sample sizes or datasets, impacting the generalizability of findings. Larger and more diverse datasets are recommended for robust model development and validation [</a:t>
            </a:r>
            <a:r>
              <a:rPr lang="en-US" sz="1800" dirty="0" err="1">
                <a:solidFill>
                  <a:schemeClr val="tx1"/>
                </a:solidFill>
                <a:effectLst/>
                <a:latin typeface="LMRoman10-Regular-Identity-H"/>
              </a:rPr>
              <a:t>Goodarzi</a:t>
            </a:r>
            <a:r>
              <a:rPr lang="en-US" sz="1800" dirty="0">
                <a:solidFill>
                  <a:schemeClr val="tx1"/>
                </a:solidFill>
                <a:effectLst/>
                <a:latin typeface="LMRoman10-Regular-Identity-H"/>
              </a:rPr>
              <a:t>, 2015]. </a:t>
            </a:r>
            <a:endParaRPr lang="en-US" sz="2400" dirty="0">
              <a:solidFill>
                <a:schemeClr val="tx1"/>
              </a:solidFill>
            </a:endParaRPr>
          </a:p>
          <a:p>
            <a:pPr marL="342900" indent="-342900">
              <a:buFont typeface="Arial" panose="020B0604020202020204" pitchFamily="34" charset="0"/>
              <a:buChar char="•"/>
            </a:pPr>
            <a:endParaRPr lang="en-US" sz="2000" dirty="0">
              <a:solidFill>
                <a:schemeClr val="tx1"/>
              </a:solidFill>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7</a:t>
            </a:fld>
            <a:endParaRPr lang="en-US" altLang="zh-CN" dirty="0"/>
          </a:p>
        </p:txBody>
      </p:sp>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pic>
        <p:nvPicPr>
          <p:cNvPr id="9" name="Picture Placeholder 8" descr="A computer and books with a pencil&#10;&#10;Description automatically generated">
            <a:extLst>
              <a:ext uri="{FF2B5EF4-FFF2-40B4-BE49-F238E27FC236}">
                <a16:creationId xmlns:a16="http://schemas.microsoft.com/office/drawing/2014/main" id="{04C7F1FB-C7DD-8BF1-CD46-D13798344016}"/>
              </a:ext>
            </a:extLst>
          </p:cNvPr>
          <p:cNvPicPr>
            <a:picLocks noGrp="1" noChangeAspect="1"/>
          </p:cNvPicPr>
          <p:nvPr>
            <p:ph type="pic" sz="quarter" idx="51"/>
          </p:nvPr>
        </p:nvPicPr>
        <p:blipFill rotWithShape="1">
          <a:blip r:embed="rId3"/>
          <a:srcRect l="21722" r="28142"/>
          <a:stretch/>
        </p:blipFill>
        <p:spPr>
          <a:xfrm>
            <a:off x="5745001" y="0"/>
            <a:ext cx="6446999" cy="6858000"/>
          </a:xfrm>
        </p:spPr>
      </p:pic>
    </p:spTree>
    <p:extLst>
      <p:ext uri="{BB962C8B-B14F-4D97-AF65-F5344CB8AC3E}">
        <p14:creationId xmlns:p14="http://schemas.microsoft.com/office/powerpoint/2010/main" val="3486334068"/>
      </p:ext>
    </p:extLst>
  </p:cSld>
  <p:clrMapOvr>
    <a:masterClrMapping/>
  </p:clrMapOvr>
  <mc:AlternateContent xmlns:mc="http://schemas.openxmlformats.org/markup-compatibility/2006" xmlns:p14="http://schemas.microsoft.com/office/powerpoint/2010/main">
    <mc:Choice Requires="p14">
      <p:transition spd="slow" p14:dur="2000" advTm="311518"/>
    </mc:Choice>
    <mc:Fallback xmlns="">
      <p:transition spd="slow" advTm="31151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41041-5BD6-2533-84D9-6D5535D8096D}"/>
              </a:ext>
            </a:extLst>
          </p:cNvPr>
          <p:cNvSpPr>
            <a:spLocks noGrp="1"/>
          </p:cNvSpPr>
          <p:nvPr>
            <p:ph type="title"/>
          </p:nvPr>
        </p:nvSpPr>
        <p:spPr/>
        <p:txBody>
          <a:bodyPr anchor="ctr">
            <a:normAutofit/>
          </a:bodyPr>
          <a:lstStyle/>
          <a:p>
            <a:r>
              <a:rPr lang="en-US" b="1" dirty="0"/>
              <a:t>A little more about our data …</a:t>
            </a:r>
          </a:p>
        </p:txBody>
      </p:sp>
      <p:pic>
        <p:nvPicPr>
          <p:cNvPr id="12" name="Picture Placeholder 11" descr="Icon&#10;&#10;Description automatically generated">
            <a:extLst>
              <a:ext uri="{FF2B5EF4-FFF2-40B4-BE49-F238E27FC236}">
                <a16:creationId xmlns:a16="http://schemas.microsoft.com/office/drawing/2014/main" id="{67F9472D-8B1F-8D4E-11F0-519894D8715E}"/>
              </a:ext>
            </a:extLst>
          </p:cNvPr>
          <p:cNvPicPr>
            <a:picLocks noGrp="1" noChangeAspect="1"/>
          </p:cNvPicPr>
          <p:nvPr>
            <p:ph type="pic" sz="quarter" idx="48"/>
          </p:nvPr>
        </p:nvPicPr>
        <p:blipFill>
          <a:blip r:embed="rId3"/>
          <a:srcRect t="8690" b="8690"/>
          <a:stretch>
            <a:fillRect/>
          </a:stretch>
        </p:blipFill>
        <p:spPr/>
      </p:pic>
      <p:sp>
        <p:nvSpPr>
          <p:cNvPr id="48" name="Text Placeholder 47">
            <a:extLst>
              <a:ext uri="{FF2B5EF4-FFF2-40B4-BE49-F238E27FC236}">
                <a16:creationId xmlns:a16="http://schemas.microsoft.com/office/drawing/2014/main" id="{8A274F84-BF10-2CDA-EA10-485C9A8DFC30}"/>
              </a:ext>
            </a:extLst>
          </p:cNvPr>
          <p:cNvSpPr>
            <a:spLocks noGrp="1"/>
          </p:cNvSpPr>
          <p:nvPr>
            <p:ph type="body" sz="quarter" idx="27"/>
          </p:nvPr>
        </p:nvSpPr>
        <p:spPr>
          <a:xfrm>
            <a:off x="3711205" y="3974861"/>
            <a:ext cx="2098039" cy="506399"/>
          </a:xfrm>
        </p:spPr>
        <p:txBody>
          <a:bodyPr/>
          <a:lstStyle/>
          <a:p>
            <a:r>
              <a:rPr lang="en-US" dirty="0"/>
              <a:t>Contains</a:t>
            </a:r>
          </a:p>
        </p:txBody>
      </p:sp>
      <p:sp>
        <p:nvSpPr>
          <p:cNvPr id="23" name="Text Placeholder 22">
            <a:extLst>
              <a:ext uri="{FF2B5EF4-FFF2-40B4-BE49-F238E27FC236}">
                <a16:creationId xmlns:a16="http://schemas.microsoft.com/office/drawing/2014/main" id="{9149A5E3-1FB4-0409-27CF-5F13B52FDA43}"/>
              </a:ext>
            </a:extLst>
          </p:cNvPr>
          <p:cNvSpPr>
            <a:spLocks noGrp="1"/>
          </p:cNvSpPr>
          <p:nvPr>
            <p:ph type="body" sz="quarter" idx="28"/>
          </p:nvPr>
        </p:nvSpPr>
        <p:spPr>
          <a:xfrm>
            <a:off x="3711205" y="4505752"/>
            <a:ext cx="2098038" cy="506399"/>
          </a:xfrm>
        </p:spPr>
        <p:txBody>
          <a:bodyPr>
            <a:normAutofit lnSpcReduction="10000"/>
          </a:bodyPr>
          <a:lstStyle/>
          <a:p>
            <a:r>
              <a:rPr lang="en-US" dirty="0"/>
              <a:t>541 observations and 48 variables</a:t>
            </a:r>
          </a:p>
        </p:txBody>
      </p:sp>
      <p:pic>
        <p:nvPicPr>
          <p:cNvPr id="18" name="Picture Placeholder 17" descr="A picture containing graphical user interface&#10;&#10;Description automatically generated">
            <a:extLst>
              <a:ext uri="{FF2B5EF4-FFF2-40B4-BE49-F238E27FC236}">
                <a16:creationId xmlns:a16="http://schemas.microsoft.com/office/drawing/2014/main" id="{90A98F91-6FD5-3A62-9022-66AF1EBC9479}"/>
              </a:ext>
            </a:extLst>
          </p:cNvPr>
          <p:cNvPicPr>
            <a:picLocks noGrp="1" noChangeAspect="1"/>
          </p:cNvPicPr>
          <p:nvPr>
            <p:ph type="pic" sz="quarter" idx="49"/>
          </p:nvPr>
        </p:nvPicPr>
        <p:blipFill>
          <a:blip r:embed="rId4"/>
          <a:srcRect l="16534" r="16534"/>
          <a:stretch>
            <a:fillRect/>
          </a:stretch>
        </p:blipFill>
        <p:spPr/>
      </p:pic>
      <p:sp>
        <p:nvSpPr>
          <p:cNvPr id="5" name="Text Placeholder 4">
            <a:extLst>
              <a:ext uri="{FF2B5EF4-FFF2-40B4-BE49-F238E27FC236}">
                <a16:creationId xmlns:a16="http://schemas.microsoft.com/office/drawing/2014/main" id="{542798A1-0523-CED1-28E0-9304ACC34D5B}"/>
              </a:ext>
            </a:extLst>
          </p:cNvPr>
          <p:cNvSpPr>
            <a:spLocks noGrp="1"/>
          </p:cNvSpPr>
          <p:nvPr>
            <p:ph type="body" sz="quarter" idx="54"/>
          </p:nvPr>
        </p:nvSpPr>
        <p:spPr>
          <a:xfrm>
            <a:off x="1309008" y="4758951"/>
            <a:ext cx="2098039" cy="506399"/>
          </a:xfrm>
        </p:spPr>
        <p:txBody>
          <a:bodyPr anchor="b">
            <a:normAutofit/>
          </a:bodyPr>
          <a:lstStyle/>
          <a:p>
            <a:r>
              <a:rPr lang="en-US" dirty="0"/>
              <a:t>Gathered from</a:t>
            </a:r>
          </a:p>
        </p:txBody>
      </p:sp>
      <p:sp>
        <p:nvSpPr>
          <p:cNvPr id="4" name="Text Placeholder 3">
            <a:extLst>
              <a:ext uri="{FF2B5EF4-FFF2-40B4-BE49-F238E27FC236}">
                <a16:creationId xmlns:a16="http://schemas.microsoft.com/office/drawing/2014/main" id="{BA703EBF-1C69-BDD2-51DD-12B57484C53E}"/>
              </a:ext>
            </a:extLst>
          </p:cNvPr>
          <p:cNvSpPr>
            <a:spLocks noGrp="1"/>
          </p:cNvSpPr>
          <p:nvPr>
            <p:ph type="body" sz="quarter" idx="55"/>
          </p:nvPr>
        </p:nvSpPr>
        <p:spPr>
          <a:xfrm>
            <a:off x="1309008" y="5289842"/>
            <a:ext cx="2097088" cy="909637"/>
          </a:xfrm>
        </p:spPr>
        <p:txBody>
          <a:bodyPr>
            <a:normAutofit/>
          </a:bodyPr>
          <a:lstStyle/>
          <a:p>
            <a:r>
              <a:rPr lang="en-US" dirty="0" err="1"/>
              <a:t>Kaggle.com</a:t>
            </a:r>
            <a:endParaRPr lang="en-US" dirty="0"/>
          </a:p>
          <a:p>
            <a:r>
              <a:rPr lang="en-US" dirty="0"/>
              <a:t>Containing info from Kerala, India</a:t>
            </a:r>
          </a:p>
        </p:txBody>
      </p:sp>
      <p:pic>
        <p:nvPicPr>
          <p:cNvPr id="63" name="Picture Placeholder 62" descr="A picture containing text&#10;&#10;Description automatically generated">
            <a:extLst>
              <a:ext uri="{FF2B5EF4-FFF2-40B4-BE49-F238E27FC236}">
                <a16:creationId xmlns:a16="http://schemas.microsoft.com/office/drawing/2014/main" id="{D473B78A-5995-F928-D15F-37FAD69794DF}"/>
              </a:ext>
            </a:extLst>
          </p:cNvPr>
          <p:cNvPicPr>
            <a:picLocks noGrp="1" noChangeAspect="1"/>
          </p:cNvPicPr>
          <p:nvPr>
            <p:ph type="pic" sz="quarter" idx="50"/>
          </p:nvPr>
        </p:nvPicPr>
        <p:blipFill>
          <a:blip r:embed="rId5"/>
          <a:srcRect l="21687" r="21687"/>
          <a:stretch>
            <a:fillRect/>
          </a:stretch>
        </p:blipFill>
        <p:spPr/>
      </p:pic>
      <p:sp>
        <p:nvSpPr>
          <p:cNvPr id="16" name="Text Placeholder 15">
            <a:extLst>
              <a:ext uri="{FF2B5EF4-FFF2-40B4-BE49-F238E27FC236}">
                <a16:creationId xmlns:a16="http://schemas.microsoft.com/office/drawing/2014/main" id="{95C6B4E2-CF37-E2C3-16D1-196FEB4B973E}"/>
              </a:ext>
            </a:extLst>
          </p:cNvPr>
          <p:cNvSpPr>
            <a:spLocks noGrp="1"/>
          </p:cNvSpPr>
          <p:nvPr>
            <p:ph type="body" sz="quarter" idx="52"/>
          </p:nvPr>
        </p:nvSpPr>
        <p:spPr/>
        <p:txBody>
          <a:bodyPr anchor="b">
            <a:normAutofit/>
          </a:bodyPr>
          <a:lstStyle/>
          <a:p>
            <a:r>
              <a:rPr lang="en-US" dirty="0"/>
              <a:t>Prep Work</a:t>
            </a:r>
          </a:p>
        </p:txBody>
      </p:sp>
      <p:sp>
        <p:nvSpPr>
          <p:cNvPr id="17" name="Text Placeholder 16">
            <a:extLst>
              <a:ext uri="{FF2B5EF4-FFF2-40B4-BE49-F238E27FC236}">
                <a16:creationId xmlns:a16="http://schemas.microsoft.com/office/drawing/2014/main" id="{565AC953-089D-23C1-A5D7-AD2A73FA1496}"/>
              </a:ext>
            </a:extLst>
          </p:cNvPr>
          <p:cNvSpPr>
            <a:spLocks noGrp="1"/>
          </p:cNvSpPr>
          <p:nvPr>
            <p:ph type="body" sz="quarter" idx="53"/>
          </p:nvPr>
        </p:nvSpPr>
        <p:spPr/>
        <p:txBody>
          <a:bodyPr>
            <a:normAutofit/>
          </a:bodyPr>
          <a:lstStyle/>
          <a:p>
            <a:pPr>
              <a:lnSpc>
                <a:spcPct val="90000"/>
              </a:lnSpc>
            </a:pPr>
            <a:r>
              <a:rPr lang="en-US" dirty="0"/>
              <a:t>No missing variables at first until fully processed</a:t>
            </a:r>
          </a:p>
        </p:txBody>
      </p:sp>
      <p:sp>
        <p:nvSpPr>
          <p:cNvPr id="28" name="Slide Number Placeholder 27">
            <a:extLst>
              <a:ext uri="{FF2B5EF4-FFF2-40B4-BE49-F238E27FC236}">
                <a16:creationId xmlns:a16="http://schemas.microsoft.com/office/drawing/2014/main" id="{14BACA90-CF7E-E196-E6BB-A3D3C94EF56E}"/>
              </a:ext>
            </a:extLst>
          </p:cNvPr>
          <p:cNvSpPr>
            <a:spLocks noGrp="1"/>
          </p:cNvSpPr>
          <p:nvPr>
            <p:ph type="sldNum" sz="quarter" idx="5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8</a:t>
            </a:fld>
            <a:endParaRPr lang="en-US" altLang="zh-CN"/>
          </a:p>
        </p:txBody>
      </p:sp>
      <p:pic>
        <p:nvPicPr>
          <p:cNvPr id="39" name="Picture Placeholder 36" descr="Icon&#10;&#10;Description automatically generated">
            <a:extLst>
              <a:ext uri="{FF2B5EF4-FFF2-40B4-BE49-F238E27FC236}">
                <a16:creationId xmlns:a16="http://schemas.microsoft.com/office/drawing/2014/main" id="{FE8B6DA3-CFFB-AE0D-D982-0B5336030CA9}"/>
              </a:ext>
            </a:extLst>
          </p:cNvPr>
          <p:cNvPicPr>
            <a:picLocks noChangeAspect="1"/>
          </p:cNvPicPr>
          <p:nvPr/>
        </p:nvPicPr>
        <p:blipFill rotWithShape="1">
          <a:blip r:embed="rId6"/>
          <a:srcRect l="11373" r="4250"/>
          <a:stretch/>
        </p:blipFill>
        <p:spPr>
          <a:xfrm>
            <a:off x="8500328" y="1848577"/>
            <a:ext cx="2368061" cy="2102177"/>
          </a:xfrm>
          <a:prstGeom prst="hexagon">
            <a:avLst>
              <a:gd name="adj" fmla="val 28349"/>
              <a:gd name="vf" fmla="val 115470"/>
            </a:avLst>
          </a:prstGeom>
          <a:noFill/>
          <a:ln>
            <a:noFill/>
          </a:ln>
        </p:spPr>
      </p:pic>
      <p:sp>
        <p:nvSpPr>
          <p:cNvPr id="45" name="Text Placeholder 21">
            <a:extLst>
              <a:ext uri="{FF2B5EF4-FFF2-40B4-BE49-F238E27FC236}">
                <a16:creationId xmlns:a16="http://schemas.microsoft.com/office/drawing/2014/main" id="{325F7B95-1CE7-2BA2-F9D7-929E0B4341DA}"/>
              </a:ext>
            </a:extLst>
          </p:cNvPr>
          <p:cNvSpPr txBox="1">
            <a:spLocks/>
          </p:cNvSpPr>
          <p:nvPr/>
        </p:nvSpPr>
        <p:spPr>
          <a:xfrm>
            <a:off x="8770349" y="3942907"/>
            <a:ext cx="2098039" cy="506399"/>
          </a:xfrm>
          <a:prstGeom prst="rect">
            <a:avLst/>
          </a:prstGeom>
        </p:spPr>
        <p:txBody>
          <a:bodyPr vert="horz" lIns="91440" tIns="45720" rIns="91440" bIns="45720" rtlCol="0" anchor="b">
            <a:norm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Missing in action</a:t>
            </a:r>
          </a:p>
        </p:txBody>
      </p:sp>
      <p:sp>
        <p:nvSpPr>
          <p:cNvPr id="46" name="Text Placeholder 22">
            <a:extLst>
              <a:ext uri="{FF2B5EF4-FFF2-40B4-BE49-F238E27FC236}">
                <a16:creationId xmlns:a16="http://schemas.microsoft.com/office/drawing/2014/main" id="{6848FCBC-ACA4-EB38-9780-27AF4711B759}"/>
              </a:ext>
            </a:extLst>
          </p:cNvPr>
          <p:cNvSpPr txBox="1">
            <a:spLocks/>
          </p:cNvSpPr>
          <p:nvPr/>
        </p:nvSpPr>
        <p:spPr>
          <a:xfrm>
            <a:off x="8770349" y="4496868"/>
            <a:ext cx="2207648" cy="595832"/>
          </a:xfrm>
          <a:prstGeom prst="rect">
            <a:avLst/>
          </a:prstGeom>
        </p:spPr>
        <p:txBody>
          <a:bodyPr vert="horz" lIns="91440" tIns="45720" rIns="91440" bIns="45720" rtlCol="0">
            <a:normAutofit/>
          </a:bodyPr>
          <a:lstStyle>
            <a:lvl1pPr marL="0" indent="0" algn="ctr" defTabSz="914400" rtl="0" eaLnBrk="1" latinLnBrk="0" hangingPunct="1">
              <a:lnSpc>
                <a:spcPct val="100000"/>
              </a:lnSpc>
              <a:spcBef>
                <a:spcPts val="1000"/>
              </a:spcBef>
              <a:buFont typeface="Arial" panose="020B0604020202020204" pitchFamily="34" charset="0"/>
              <a:buNone/>
              <a:defRPr sz="14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pPr>
            <a:r>
              <a:rPr lang="en-US" dirty="0"/>
              <a:t>Few variables need values to be computed</a:t>
            </a:r>
          </a:p>
        </p:txBody>
      </p:sp>
    </p:spTree>
    <p:extLst>
      <p:ext uri="{BB962C8B-B14F-4D97-AF65-F5344CB8AC3E}">
        <p14:creationId xmlns:p14="http://schemas.microsoft.com/office/powerpoint/2010/main" val="547567731"/>
      </p:ext>
    </p:extLst>
  </p:cSld>
  <p:clrMapOvr>
    <a:masterClrMapping/>
  </p:clrMapOvr>
  <mc:AlternateContent xmlns:mc="http://schemas.openxmlformats.org/markup-compatibility/2006" xmlns:p14="http://schemas.microsoft.com/office/powerpoint/2010/main">
    <mc:Choice Requires="p14">
      <p:transition spd="slow" p14:dur="2000" advTm="34992"/>
    </mc:Choice>
    <mc:Fallback xmlns="">
      <p:transition spd="slow" advTm="3499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F591D96-934F-8714-9DE4-532E12EEC92A}"/>
              </a:ext>
            </a:extLst>
          </p:cNvPr>
          <p:cNvSpPr txBox="1"/>
          <p:nvPr/>
        </p:nvSpPr>
        <p:spPr>
          <a:xfrm>
            <a:off x="8305800" y="1658457"/>
            <a:ext cx="2387600" cy="769441"/>
          </a:xfrm>
          <a:prstGeom prst="rect">
            <a:avLst/>
          </a:prstGeom>
        </p:spPr>
        <p:txBody>
          <a:bodyPr wrap="square" rtlCol="0">
            <a:spAutoFit/>
          </a:bodyPr>
          <a:lstStyle/>
          <a:p>
            <a:pPr marL="0" indent="0" algn="ctr">
              <a:lnSpc>
                <a:spcPct val="100000"/>
              </a:lnSpc>
              <a:spcBef>
                <a:spcPts val="0"/>
              </a:spcBef>
              <a:buFontTx/>
              <a:buNone/>
            </a:pPr>
            <a:r>
              <a:rPr lang="en-US" sz="4400" b="1" dirty="0">
                <a:solidFill>
                  <a:schemeClr val="accent6"/>
                </a:solidFill>
                <a:latin typeface="+mj-lt"/>
                <a:ea typeface="+mj-ea"/>
                <a:cs typeface="+mj-cs"/>
              </a:rPr>
              <a:t>The Data:</a:t>
            </a:r>
          </a:p>
        </p:txBody>
      </p:sp>
      <p:pic>
        <p:nvPicPr>
          <p:cNvPr id="4" name="Picture 3" descr="A screenshot of a computer screen&#10;&#10;Description automatically generated">
            <a:extLst>
              <a:ext uri="{FF2B5EF4-FFF2-40B4-BE49-F238E27FC236}">
                <a16:creationId xmlns:a16="http://schemas.microsoft.com/office/drawing/2014/main" id="{51EF7020-646D-DE4F-D27C-5E8F7861D994}"/>
              </a:ext>
            </a:extLst>
          </p:cNvPr>
          <p:cNvPicPr>
            <a:picLocks noChangeAspect="1"/>
          </p:cNvPicPr>
          <p:nvPr/>
        </p:nvPicPr>
        <p:blipFill>
          <a:blip r:embed="rId3"/>
          <a:stretch>
            <a:fillRect/>
          </a:stretch>
        </p:blipFill>
        <p:spPr>
          <a:xfrm>
            <a:off x="0" y="0"/>
            <a:ext cx="7772400" cy="3589048"/>
          </a:xfrm>
          <a:prstGeom prst="rect">
            <a:avLst/>
          </a:prstGeom>
        </p:spPr>
      </p:pic>
      <p:pic>
        <p:nvPicPr>
          <p:cNvPr id="6" name="Picture 5" descr="A screenshot of a table&#10;&#10;Description automatically generated">
            <a:extLst>
              <a:ext uri="{FF2B5EF4-FFF2-40B4-BE49-F238E27FC236}">
                <a16:creationId xmlns:a16="http://schemas.microsoft.com/office/drawing/2014/main" id="{7483B482-2042-E26A-E081-B332FD5F96EC}"/>
              </a:ext>
            </a:extLst>
          </p:cNvPr>
          <p:cNvPicPr>
            <a:picLocks noChangeAspect="1"/>
          </p:cNvPicPr>
          <p:nvPr/>
        </p:nvPicPr>
        <p:blipFill>
          <a:blip r:embed="rId4"/>
          <a:stretch>
            <a:fillRect/>
          </a:stretch>
        </p:blipFill>
        <p:spPr>
          <a:xfrm>
            <a:off x="4419600" y="3358331"/>
            <a:ext cx="7772400" cy="3499669"/>
          </a:xfrm>
          <a:prstGeom prst="rect">
            <a:avLst/>
          </a:prstGeom>
        </p:spPr>
      </p:pic>
    </p:spTree>
    <p:extLst>
      <p:ext uri="{BB962C8B-B14F-4D97-AF65-F5344CB8AC3E}">
        <p14:creationId xmlns:p14="http://schemas.microsoft.com/office/powerpoint/2010/main" val="951078218"/>
      </p:ext>
    </p:extLst>
  </p:cSld>
  <p:clrMapOvr>
    <a:masterClrMapping/>
  </p:clrMapOvr>
  <mc:AlternateContent xmlns:mc="http://schemas.openxmlformats.org/markup-compatibility/2006" xmlns:p14="http://schemas.microsoft.com/office/powerpoint/2010/main">
    <mc:Choice Requires="p14">
      <p:transition spd="slow" p14:dur="2000" advTm="44303"/>
    </mc:Choice>
    <mc:Fallback xmlns="">
      <p:transition spd="slow" advTm="44303"/>
    </mc:Fallback>
  </mc:AlternateContent>
</p:sld>
</file>

<file path=ppt/theme/theme1.xml><?xml version="1.0" encoding="utf-8"?>
<a:theme xmlns:a="http://schemas.openxmlformats.org/drawingml/2006/main" name="Office Theme">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810</TotalTime>
  <Words>5852</Words>
  <Application>Microsoft Macintosh PowerPoint</Application>
  <PresentationFormat>Widescreen</PresentationFormat>
  <Paragraphs>277</Paragraphs>
  <Slides>27</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27</vt:i4>
      </vt:variant>
    </vt:vector>
  </HeadingPairs>
  <TitlesOfParts>
    <vt:vector size="39" baseType="lpstr">
      <vt:lpstr>Abadi</vt:lpstr>
      <vt:lpstr>Angsana New</vt:lpstr>
      <vt:lpstr>Arial</vt:lpstr>
      <vt:lpstr>Calibri</vt:lpstr>
      <vt:lpstr>Calibri Light</vt:lpstr>
      <vt:lpstr>LMMono10-Regular-Identity-H</vt:lpstr>
      <vt:lpstr>LMRoman10</vt:lpstr>
      <vt:lpstr>LMRoman10-Bold-Identity-H</vt:lpstr>
      <vt:lpstr>LMRoman10-Regular-Identity-H</vt:lpstr>
      <vt:lpstr>Posterama Text SemiBold</vt:lpstr>
      <vt:lpstr>Ubuntu</vt:lpstr>
      <vt:lpstr>Office Theme</vt:lpstr>
      <vt:lpstr>Using Machine Learning Algorithms to Predict the likelihood of Polycystic Ovarian Syndrome based on Demographic, Clinical and Lifestyle Factors</vt:lpstr>
      <vt:lpstr>Agenda</vt:lpstr>
      <vt:lpstr>Introduction:</vt:lpstr>
      <vt:lpstr>Problem:</vt:lpstr>
      <vt:lpstr>Objectives:</vt:lpstr>
      <vt:lpstr>Objectives:</vt:lpstr>
      <vt:lpstr>Literature Review:</vt:lpstr>
      <vt:lpstr>A little more about our data …</vt:lpstr>
      <vt:lpstr>PowerPoint Presentation</vt:lpstr>
      <vt:lpstr>Plots:</vt:lpstr>
      <vt:lpstr>PowerPoint Presentation</vt:lpstr>
      <vt:lpstr>Methodology:</vt:lpstr>
      <vt:lpstr>Assumptions</vt:lpstr>
      <vt:lpstr>Experimentation and Results:</vt:lpstr>
      <vt:lpstr>Boxplots: </vt:lpstr>
      <vt:lpstr>Data Exploration on `pcos_cleaned`</vt:lpstr>
      <vt:lpstr>Barcharts:</vt:lpstr>
      <vt:lpstr>Last of the visualizations:</vt:lpstr>
      <vt:lpstr>Model Building: Decision Tree</vt:lpstr>
      <vt:lpstr>Model Building: Random Forest</vt:lpstr>
      <vt:lpstr>Model Building: Gradient Boosting Machines</vt:lpstr>
      <vt:lpstr>Model Building: Support Vector Machines</vt:lpstr>
      <vt:lpstr>Model Building: Neural Networks</vt:lpstr>
      <vt:lpstr>Model Building:  K-Nearest Neighbors</vt:lpstr>
      <vt:lpstr>Conclusion:</vt:lpstr>
      <vt:lpstr>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Machine Learning Algorithms to Predict the likelihood of Polycystic Ovarian Syndrome based on Demographic, Clinical and Lifestyle Factors</dc:title>
  <dc:creator>Leticia Salazar</dc:creator>
  <cp:lastModifiedBy>Leticia Salazar</cp:lastModifiedBy>
  <cp:revision>3</cp:revision>
  <dcterms:created xsi:type="dcterms:W3CDTF">2024-01-07T03:07:18Z</dcterms:created>
  <dcterms:modified xsi:type="dcterms:W3CDTF">2024-01-09T05:07:50Z</dcterms:modified>
</cp:coreProperties>
</file>

<file path=docProps/thumbnail.jpeg>
</file>